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499" r:id="rId3"/>
    <p:sldId id="496" r:id="rId4"/>
    <p:sldId id="497" r:id="rId5"/>
    <p:sldId id="500" r:id="rId6"/>
    <p:sldId id="501" r:id="rId7"/>
    <p:sldId id="502" r:id="rId8"/>
    <p:sldId id="503" r:id="rId9"/>
    <p:sldId id="504" r:id="rId10"/>
    <p:sldId id="505" r:id="rId11"/>
    <p:sldId id="50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7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42BD-8243-4F41-A688-71A0D1858998}" type="datetimeFigureOut">
              <a:rPr lang="ru-RU" smtClean="0"/>
              <a:pPr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9811-FBF7-43DE-AC29-4150C1375A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.png"/><Relationship Id="rId5" Type="http://schemas.openxmlformats.org/officeDocument/2006/relationships/image" Target="../media/image21.png"/><Relationship Id="rId10" Type="http://schemas.openxmlformats.org/officeDocument/2006/relationships/image" Target="../media/image26.jpeg"/><Relationship Id="rId4" Type="http://schemas.openxmlformats.org/officeDocument/2006/relationships/image" Target="../media/image20.png"/><Relationship Id="rId9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anriks.bitrix24.ru/workgroups/group/121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дложка_Melodia_белая_для обложки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1" y="0"/>
            <a:ext cx="9152481" cy="6858000"/>
          </a:xfrm>
          <a:prstGeom prst="rect">
            <a:avLst/>
          </a:prstGeom>
        </p:spPr>
      </p:pic>
      <p:pic>
        <p:nvPicPr>
          <p:cNvPr id="5" name="Рисунок 4" descr="иконка_качество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14290"/>
            <a:ext cx="971550" cy="971550"/>
          </a:xfrm>
          <a:prstGeom prst="rect">
            <a:avLst/>
          </a:prstGeom>
        </p:spPr>
      </p:pic>
      <p:pic>
        <p:nvPicPr>
          <p:cNvPr id="6" name="Рисунок 5" descr="иконка_продукция-застрахован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14290"/>
            <a:ext cx="971550" cy="971550"/>
          </a:xfrm>
          <a:prstGeom prst="rect">
            <a:avLst/>
          </a:prstGeom>
        </p:spPr>
      </p:pic>
      <p:pic>
        <p:nvPicPr>
          <p:cNvPr id="7" name="Рисунок 6" descr="лого-черн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400300" cy="14192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786" y="2500306"/>
            <a:ext cx="70009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ДУШЕВАЯ </a:t>
            </a:r>
            <a:r>
              <a:rPr lang="ru-RU" sz="4400" b="1" dirty="0" smtClean="0"/>
              <a:t>ПРОГРАММА</a:t>
            </a:r>
          </a:p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/>
              <a:t>Новинки 07.04.22</a:t>
            </a:r>
            <a:endParaRPr lang="ru-RU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096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6050" y="785794"/>
            <a:ext cx="331654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/>
              <a:t>Наклейки для стендов</a:t>
            </a:r>
            <a:endParaRPr lang="ru-RU" sz="25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2808117" cy="121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929066"/>
            <a:ext cx="3975198" cy="9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285749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стенда-вертушки, размер 350х150, код 10031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85776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стенда </a:t>
            </a:r>
            <a:r>
              <a:rPr lang="ru-RU" dirty="0" err="1" smtClean="0"/>
              <a:t>пристенного</a:t>
            </a:r>
            <a:r>
              <a:rPr lang="ru-RU" dirty="0" smtClean="0"/>
              <a:t>, размер 650х150, код 10032</a:t>
            </a:r>
          </a:p>
          <a:p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571612"/>
            <a:ext cx="285341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857752" y="285749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стенда-вертушки, размер 350х150, код 10537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929066"/>
            <a:ext cx="3786182" cy="88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714876" y="485776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стенда </a:t>
            </a:r>
            <a:r>
              <a:rPr lang="ru-RU" dirty="0" err="1" smtClean="0"/>
              <a:t>пристенного</a:t>
            </a:r>
            <a:r>
              <a:rPr lang="ru-RU" dirty="0" smtClean="0"/>
              <a:t>, размер 650х150, код 10538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928802"/>
          <a:ext cx="8429684" cy="2194560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  При покупке   1шт на витрину+ 1шт </a:t>
                      </a:r>
                      <a:r>
                        <a:rPr lang="ru-RU" dirty="0" smtClean="0"/>
                        <a:t>ТЗ* </a:t>
                      </a:r>
                      <a:r>
                        <a:rPr lang="ru-RU" dirty="0"/>
                        <a:t>- доп.скидка на образец 10%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  При покупке   1шт на витрину+ 2шт </a:t>
                      </a:r>
                      <a:r>
                        <a:rPr lang="ru-RU" dirty="0" smtClean="0"/>
                        <a:t>ТЗ* </a:t>
                      </a:r>
                      <a:r>
                        <a:rPr lang="ru-RU" dirty="0"/>
                        <a:t>- доп.скидка на образец 20%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  При покупке   1шт на витрину+ 3шт </a:t>
                      </a:r>
                      <a:r>
                        <a:rPr lang="ru-RU" dirty="0" smtClean="0"/>
                        <a:t>ТЗ* </a:t>
                      </a:r>
                      <a:r>
                        <a:rPr lang="ru-RU" dirty="0"/>
                        <a:t>- доп.скидка на образец 30%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  При покупке   1шт на витрину+ 4шт </a:t>
                      </a:r>
                      <a:r>
                        <a:rPr lang="ru-RU" dirty="0" smtClean="0"/>
                        <a:t>ТЗ* </a:t>
                      </a:r>
                      <a:r>
                        <a:rPr lang="ru-RU" dirty="0"/>
                        <a:t>- доп.скидка на образец 40%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  При покупке   1шт на витрину+ 5шт </a:t>
                      </a:r>
                      <a:r>
                        <a:rPr lang="ru-RU" dirty="0" smtClean="0"/>
                        <a:t>ТЗ* </a:t>
                      </a:r>
                      <a:r>
                        <a:rPr lang="ru-RU" dirty="0"/>
                        <a:t>- доп.скидка на образец 50% и т.д.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  При покупке   1шт на витрину+ 10шт </a:t>
                      </a:r>
                      <a:r>
                        <a:rPr lang="ru-RU" dirty="0" smtClean="0"/>
                        <a:t>ТЗ* </a:t>
                      </a:r>
                      <a:r>
                        <a:rPr lang="ru-RU" dirty="0"/>
                        <a:t>- ОБРАЗЕЦ   БЕСПЛАТНО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* на ТЗ учитывается количество изделий в разных размерах. Т.е. при покупке образца Classica 40*60, вы можете взять ТЗ по 1шт в размерах 40х60, 40х80, 50х60, 50х70, 50х80 по 1шт. И получить скидку на образец 50% (!!!). Т.о. ТЗ=5шт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429132"/>
            <a:ext cx="857256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500" dirty="0" smtClean="0"/>
              <a:t> На размещение образцов со скидкой и предоставление торгового и рекламного оборудования подписывается дополнительное соглашение, в котором прописаны условия предоставления и минимальный срок размещения товара в торговой точке</a:t>
            </a:r>
          </a:p>
          <a:p>
            <a:pPr>
              <a:buFont typeface="Arial" charset="0"/>
              <a:buChar char="•"/>
            </a:pPr>
            <a:endParaRPr lang="ru-RU" sz="1500" dirty="0"/>
          </a:p>
          <a:p>
            <a:pPr>
              <a:buFont typeface="Arial" charset="0"/>
              <a:buChar char="•"/>
            </a:pPr>
            <a:r>
              <a:rPr lang="en-US" sz="1500" dirty="0" smtClean="0"/>
              <a:t> </a:t>
            </a:r>
            <a:r>
              <a:rPr lang="ru-RU" sz="1500" dirty="0" smtClean="0"/>
              <a:t>По итогу выполнения работ предоставляется фотоотчёт</a:t>
            </a:r>
            <a:endParaRPr lang="ru-RU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357298"/>
            <a:ext cx="64131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/>
              <a:t>Условия предоставления скидок на образцы</a:t>
            </a:r>
            <a:endParaRPr lang="ru-RU" sz="25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096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1142984"/>
            <a:ext cx="8501122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Верхние души</a:t>
            </a:r>
            <a:endParaRPr lang="ru-RU" sz="3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1428760" cy="149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2714620"/>
            <a:ext cx="15001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верхнего душа круглая хром ABS диам.225мм MELODIA MKP27005С_bk</a:t>
            </a:r>
            <a:endParaRPr lang="ru-RU" sz="1200" dirty="0"/>
          </a:p>
        </p:txBody>
      </p:sp>
      <p:pic>
        <p:nvPicPr>
          <p:cNvPr id="7" name="图片 6" descr="0ec867b46357b0d4a0ec157a057367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5753100"/>
            <a:ext cx="9715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46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6072206"/>
            <a:ext cx="5238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429124" y="6396335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Все верхние души упакованы в белую коробку с цветным </a:t>
            </a:r>
            <a:r>
              <a:rPr lang="ru-RU" sz="1200" dirty="0" err="1" smtClean="0"/>
              <a:t>стикером</a:t>
            </a:r>
            <a:endParaRPr lang="ru-RU" sz="1200" dirty="0"/>
          </a:p>
        </p:txBody>
      </p:sp>
      <p:pic>
        <p:nvPicPr>
          <p:cNvPr id="10" name="Рисунок 9" descr="27001 черный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4000504"/>
            <a:ext cx="1857388" cy="100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27003 черный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4071942"/>
            <a:ext cx="20048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душ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6" y="1714488"/>
            <a:ext cx="17836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643570" y="2857496"/>
            <a:ext cx="13573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верхнего душа MELODIA квадрат 200х200мм MKP20597C_bk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5214950"/>
            <a:ext cx="207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верхнего душа круглая хром ABS диам.225мм MELODIA MKP27000С_bk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57818" y="5143512"/>
            <a:ext cx="1785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верхнего душа квадрат хром ABS 225*225мм MELODIA  MKP27001С_bk</a:t>
            </a:r>
            <a:endParaRPr lang="ru-RU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68" y="3857628"/>
            <a:ext cx="1864459" cy="125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4" y="1714488"/>
            <a:ext cx="1834478" cy="216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428860" y="3857628"/>
            <a:ext cx="1628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Рисунок 19" descr="иконка_качество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86050" y="142852"/>
            <a:ext cx="97155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357298"/>
            <a:ext cx="892975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Гигиенические лейки</a:t>
            </a:r>
            <a:endParaRPr lang="ru-RU" sz="3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264318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Белая и черная лейки имеют приятное покрытие </a:t>
            </a:r>
            <a:r>
              <a:rPr lang="en-US" sz="1200" b="1" dirty="0" smtClean="0">
                <a:solidFill>
                  <a:srgbClr val="FF0000"/>
                </a:solidFill>
              </a:rPr>
              <a:t>soft-touch</a:t>
            </a:r>
            <a:r>
              <a:rPr lang="ru-RU" sz="1200" b="1" dirty="0" smtClean="0">
                <a:solidFill>
                  <a:srgbClr val="FF0000"/>
                </a:solidFill>
              </a:rPr>
              <a:t>, </a:t>
            </a:r>
            <a:r>
              <a:rPr lang="ru-RU" sz="1200" b="1" dirty="0" smtClean="0"/>
              <a:t>аналоги леек </a:t>
            </a:r>
            <a:r>
              <a:rPr lang="en-US" sz="1200" b="1" dirty="0" err="1" smtClean="0"/>
              <a:t>Grohe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Tempesta</a:t>
            </a:r>
            <a:endParaRPr lang="ru-RU" sz="1200" b="1" dirty="0">
              <a:solidFill>
                <a:srgbClr val="FF0000"/>
              </a:solidFill>
            </a:endParaRPr>
          </a:p>
        </p:txBody>
      </p:sp>
      <p:pic>
        <p:nvPicPr>
          <p:cNvPr id="6" name="Picture 10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143380"/>
            <a:ext cx="752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143380"/>
            <a:ext cx="7524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1" descr="9f7ca1c85d16d2187c4d69cd5a1ddc8"/>
          <p:cNvPicPr>
            <a:picLocks noChangeAspect="1" noChangeArrowheads="1"/>
          </p:cNvPicPr>
          <p:nvPr/>
        </p:nvPicPr>
        <p:blipFill>
          <a:blip r:embed="rId5" cstate="print"/>
          <a:srcRect l="23697" r="24881"/>
          <a:stretch>
            <a:fillRect/>
          </a:stretch>
        </p:blipFill>
        <p:spPr bwMode="auto">
          <a:xfrm>
            <a:off x="1714480" y="2143116"/>
            <a:ext cx="714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24006 белый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2214554"/>
            <a:ext cx="12287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71472" y="364331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лейка для биде </a:t>
            </a:r>
            <a:r>
              <a:rPr lang="en-US" sz="1200" dirty="0" smtClean="0"/>
              <a:t>MELODIA Disco Black MKP24006_bk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3571876"/>
            <a:ext cx="36433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для биде </a:t>
            </a:r>
            <a:r>
              <a:rPr lang="en-US" sz="1200" dirty="0" smtClean="0"/>
              <a:t>MELODIA Disco White MKP24006_wt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5715016"/>
            <a:ext cx="29893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лейка для биде </a:t>
            </a:r>
            <a:r>
              <a:rPr lang="en-US" sz="1200" dirty="0" smtClean="0"/>
              <a:t>MELODIA Round MKP24005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578645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dirty="0" smtClean="0"/>
              <a:t>лейка для биде MELODIA Classica Plus MKP24004</a:t>
            </a:r>
            <a:endParaRPr lang="ru-RU" sz="1200" dirty="0"/>
          </a:p>
        </p:txBody>
      </p:sp>
      <p:pic>
        <p:nvPicPr>
          <p:cNvPr id="14" name="Рисунок 13" descr="иконка_качество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6050" y="285728"/>
            <a:ext cx="97155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250" y="1000108"/>
            <a:ext cx="892975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Новые лейки в блистерах</a:t>
            </a:r>
            <a:endParaRPr lang="ru-RU" sz="3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 descr="20306 чер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12382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1643050"/>
            <a:ext cx="6572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643050"/>
            <a:ext cx="6096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1643050"/>
            <a:ext cx="642942" cy="118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 descr="черная квадрат.jp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1714488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8148" y="1785926"/>
            <a:ext cx="666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14250" y="4286256"/>
            <a:ext cx="892975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Цветные кронштейны в пакетах с подвесом</a:t>
            </a:r>
            <a:endParaRPr lang="ru-RU" sz="3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5" name="Рисунок 14" descr="20515 белый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7752" y="5072074"/>
            <a:ext cx="928694" cy="95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20515 черный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28794" y="5286388"/>
            <a:ext cx="60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428596" y="3000372"/>
            <a:ext cx="1428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</a:t>
            </a:r>
            <a:r>
              <a:rPr lang="en-US" sz="1200" dirty="0" smtClean="0"/>
              <a:t>MELODIA LUXE 3 </a:t>
            </a:r>
            <a:r>
              <a:rPr lang="ru-RU" sz="1200" dirty="0" smtClean="0"/>
              <a:t>функции, </a:t>
            </a:r>
            <a:r>
              <a:rPr lang="en-US" sz="1200" dirty="0" smtClean="0"/>
              <a:t>d120</a:t>
            </a:r>
            <a:r>
              <a:rPr lang="ru-RU" sz="1200" dirty="0" smtClean="0"/>
              <a:t>мм, чёрная </a:t>
            </a:r>
            <a:r>
              <a:rPr lang="en-US" sz="1200" dirty="0" smtClean="0"/>
              <a:t>MKP26306BL_bk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43108" y="3000372"/>
            <a:ext cx="128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</a:t>
            </a:r>
            <a:r>
              <a:rPr lang="en-US" sz="1200" dirty="0" smtClean="0"/>
              <a:t>MELODIA LUXE 3 </a:t>
            </a:r>
            <a:r>
              <a:rPr lang="ru-RU" sz="1200" dirty="0" smtClean="0"/>
              <a:t>функции, </a:t>
            </a:r>
            <a:r>
              <a:rPr lang="en-US" sz="1200" dirty="0" smtClean="0"/>
              <a:t>d120</a:t>
            </a:r>
            <a:r>
              <a:rPr lang="ru-RU" sz="1200" dirty="0" smtClean="0"/>
              <a:t>мм, чёрная </a:t>
            </a:r>
            <a:r>
              <a:rPr lang="en-US" sz="1200" dirty="0" smtClean="0"/>
              <a:t>MKP26309BL_bk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3071810"/>
            <a:ext cx="1500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</a:t>
            </a:r>
            <a:r>
              <a:rPr lang="en-US" sz="1200" dirty="0" smtClean="0"/>
              <a:t>MELODIA </a:t>
            </a:r>
            <a:r>
              <a:rPr lang="ru-RU" sz="1200" dirty="0" smtClean="0"/>
              <a:t>квадрат 3 функции, 120х80мм,  кнопка, чёрный </a:t>
            </a:r>
            <a:r>
              <a:rPr lang="en-US" sz="1200" dirty="0" smtClean="0"/>
              <a:t>MKP20411BL_bk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3000372"/>
            <a:ext cx="1285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MELODIA квадрат 3 функции, 120х80мм,  кнопка, хром MKP20411BL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43636" y="3000372"/>
            <a:ext cx="12858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</a:t>
            </a:r>
            <a:r>
              <a:rPr lang="en-US" sz="1200" dirty="0" smtClean="0"/>
              <a:t>MELODIA </a:t>
            </a:r>
            <a:r>
              <a:rPr lang="ru-RU" sz="1200" dirty="0" smtClean="0"/>
              <a:t>квадрат 1 функция, 95х95мм, чёрный </a:t>
            </a:r>
            <a:r>
              <a:rPr lang="en-US" sz="1200" dirty="0" smtClean="0"/>
              <a:t>MKP26111BL_bk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43834" y="3000372"/>
            <a:ext cx="13573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лейка MELODIA квадрат 1 функция, 95х95мм, хром MKP26111BL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6211669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кронштейн для душа  чёрный </a:t>
            </a:r>
            <a:r>
              <a:rPr lang="en-US" sz="1200" dirty="0" smtClean="0"/>
              <a:t>MELODIA MKP20515P_bk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86248" y="6215082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кронштейн для душа белый </a:t>
            </a:r>
            <a:r>
              <a:rPr lang="en-US" sz="1200" dirty="0" smtClean="0"/>
              <a:t>MELODIA MKP20515P_wt</a:t>
            </a:r>
            <a:endParaRPr lang="ru-RU" sz="1200" dirty="0"/>
          </a:p>
        </p:txBody>
      </p:sp>
      <p:pic>
        <p:nvPicPr>
          <p:cNvPr id="27" name="Рисунок 26" descr="иконка_качество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86050" y="142852"/>
            <a:ext cx="97155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0965" cy="6858000"/>
          </a:xfrm>
          <a:prstGeom prst="rect">
            <a:avLst/>
          </a:prstGeom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357299"/>
            <a:ext cx="4500594" cy="465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Рисунок 27" descr="иконка_качество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214290"/>
            <a:ext cx="971550" cy="971550"/>
          </a:xfrm>
          <a:prstGeom prst="rect">
            <a:avLst/>
          </a:prstGeom>
        </p:spPr>
      </p:pic>
      <p:pic>
        <p:nvPicPr>
          <p:cNvPr id="29" name="Рисунок 28" descr="иконка_продукция-застрахована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40" y="214290"/>
            <a:ext cx="971550" cy="9715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14282" y="62865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!!! Чёрные и белые изделия изготовлены из пластика искомого цвета, поэтому отслоение цвета невозможно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0"/>
            <a:ext cx="89297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ГАРАНТИЯ НА ИЗДЕЛИЯ МЕЛОДИЯ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СМЕСИТЕЛИ – 5 ЛЕТ НА ЛАТУННЫЙ КОРПУС, 1 ГОД НА КОМПЛЕКТУЮЩИЕ И АКСЕССУАРЫ, ГИБКИЕ ИЗЛИВЫ 60 ДНЕЙ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СМЕСИТЕЛИ ЭКСПРОМТ- 5 ЛЕТ НА ЛАТУННЫЙ КОРПУС, 6 МЕСЯЦЕВ НА КОМПЛЕКТУЮЩИЕ И АКСЕССУАРЫ, ГИБКИЕ ИЗЛИВЫ 60 ДНЕЙ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ШЛАНГИ, НАБОРЫ И ЛЕЙКИ В БЛИСТЕРАХ – 3 ГОДА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ШЛАНГИ, ЛЕЙКИ, ДЕРЖАТЕЛИ ЛЕЕК, СТОЙКИ, МЫЛЬНИЦЫ, ЗАПЧАСТИ для смесителей, ШТОРКИ ДЛЯ ВАННОЙ и прочие аксессуары для ванной комнаты – 1 ГОД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ДУШЕВЫЕ СИСТЕМЫ БЕЗ СМЕСИТЕЛЯ, ДУШЕВЫЕ ГАРНИТУРЫ - 3 года,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ДУШЕВЫЕ СИСТЕМЫ СО СМЕСИТЕЛЕМ - 5 лет (5 лет на корпус смесителя, на аксессуары и запчасти к смесителю 3 года)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МЕБЕЛЬ  - 3 года (на умывальники гарантия от производителя этих изделий)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ПОДДОНЫ И ВАННЫ ИЗ АБС/ПММА – 10 лет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ОГРАЖДЕНИЯ ДУШЕВЫЕ – 2 года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Полотенцесушители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10 лет, М-образные – 7 лет,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диммер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электрический 1 год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иконка_качество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14290"/>
            <a:ext cx="971550" cy="971550"/>
          </a:xfrm>
          <a:prstGeom prst="rect">
            <a:avLst/>
          </a:prstGeom>
        </p:spPr>
      </p:pic>
      <p:pic>
        <p:nvPicPr>
          <p:cNvPr id="10" name="Рисунок 9" descr="иконка_продукция-застрахован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214290"/>
            <a:ext cx="97155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900"/>
            <a:ext cx="916096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1285860"/>
            <a:ext cx="68580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Промо-материалы: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sz="1600" dirty="0" smtClean="0"/>
              <a:t>каталог </a:t>
            </a:r>
            <a:r>
              <a:rPr lang="en-US" sz="1600" dirty="0" smtClean="0"/>
              <a:t>Sanriks </a:t>
            </a:r>
            <a:r>
              <a:rPr lang="ru-RU" sz="1600" dirty="0" smtClean="0"/>
              <a:t>по бытовой сантехнике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Наклейки с логотипом на топперы стендов (650х150 код 10032, 350х150мм код 10031)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Фирменные стенды для продукции с подвесами (</a:t>
            </a:r>
            <a:r>
              <a:rPr lang="ru-RU" sz="1600" dirty="0" err="1" smtClean="0"/>
              <a:t>пристенный</a:t>
            </a:r>
            <a:r>
              <a:rPr lang="ru-RU" sz="1600" dirty="0" smtClean="0"/>
              <a:t> код 996694, вертушка код 996693)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Крючки для стендов с </a:t>
            </a:r>
            <a:r>
              <a:rPr lang="ru-RU" sz="1600" dirty="0" err="1" smtClean="0"/>
              <a:t>ценникодержателями</a:t>
            </a:r>
            <a:r>
              <a:rPr lang="ru-RU" sz="1600" dirty="0" smtClean="0"/>
              <a:t> код 996695 и без 996703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3214686"/>
            <a:ext cx="64294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600" dirty="0" smtClean="0"/>
              <a:t>На образцы предоставляются скидки (образцы не могут быть проданы до момента выведения товара из ассортимента).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Минимальное размещение товара на полке – 3 месяца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Стенды предоставляются бесплатно на ответственное хранение в случае их полного наполнения+не менее 5шт товарного запаса каждой единицы изделия. Обязательно размещение наклейки с логотипом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Крючки предоставляются бесплатно на ответственное хранение по количеству выбранных изделий на выставку, в последующем их можно приобрести дополнительно за деньги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На торговое оборудование заключается доп.соглашение ответственного хранения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1357298"/>
            <a:ext cx="49299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/>
              <a:t>Условия предоставления стендов:</a:t>
            </a:r>
            <a:endParaRPr lang="ru-RU" sz="25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928802"/>
            <a:ext cx="8572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/>
              <a:t>Стенды могут быть отгружены :</a:t>
            </a:r>
          </a:p>
          <a:p>
            <a:r>
              <a:rPr lang="ru-RU" sz="1200" dirty="0" smtClean="0"/>
              <a:t>А) Проданы </a:t>
            </a:r>
            <a:r>
              <a:rPr lang="ru-RU" sz="1200" b="1" dirty="0" smtClean="0"/>
              <a:t>за деньги </a:t>
            </a:r>
            <a:r>
              <a:rPr lang="ru-RU" sz="1200" dirty="0" smtClean="0"/>
              <a:t>без условий и дальнейшего отслеживания судьбы стендов стандартно как товар на основании счета на оплату и УПД</a:t>
            </a:r>
          </a:p>
          <a:p>
            <a:r>
              <a:rPr lang="ru-RU" sz="1200" dirty="0" smtClean="0"/>
              <a:t>Б) </a:t>
            </a:r>
            <a:r>
              <a:rPr lang="ru-RU" sz="1200" b="1" dirty="0" smtClean="0"/>
              <a:t>на ответственное хранение </a:t>
            </a:r>
            <a:r>
              <a:rPr lang="ru-RU" sz="1200" dirty="0" smtClean="0"/>
              <a:t>по Индивидуальному Соглашению в 1С "Торговое оборудование", в котором проставляется отсрочка 365дн. </a:t>
            </a:r>
          </a:p>
          <a:p>
            <a:endParaRPr lang="ru-RU" sz="1200" dirty="0" smtClean="0"/>
          </a:p>
          <a:p>
            <a:r>
              <a:rPr lang="ru-RU" sz="1200" dirty="0" smtClean="0"/>
              <a:t>По истечению этого срока менеджер проверяет состояние ТО </a:t>
            </a:r>
            <a:r>
              <a:rPr lang="ru-RU" sz="1200" dirty="0" err="1" smtClean="0"/>
              <a:t>=торгового</a:t>
            </a:r>
            <a:r>
              <a:rPr lang="ru-RU" sz="1200" dirty="0" smtClean="0"/>
              <a:t> оборудования (в течение всего срока размещения важно проверять какой товар размещен на стенде, это должен быть только товар, поставляемый ГК"</a:t>
            </a:r>
            <a:r>
              <a:rPr lang="ru-RU" sz="1200" dirty="0" err="1" smtClean="0"/>
              <a:t>Санрикс</a:t>
            </a:r>
            <a:r>
              <a:rPr lang="ru-RU" sz="1200" dirty="0" smtClean="0"/>
              <a:t>"). Если все </a:t>
            </a:r>
            <a:r>
              <a:rPr lang="ru-RU" sz="1200" dirty="0" err="1" smtClean="0"/>
              <a:t>ок</a:t>
            </a:r>
            <a:r>
              <a:rPr lang="ru-RU" sz="1200" dirty="0" smtClean="0"/>
              <a:t>, через 365дн осуществляется виртуальный возврат и снова отгрузка на 365дн. В случае нарушения условий размещения продукции на стендах, стенды возвращаются на наш склад и могут быть выставлены другому клиенту. В случае износа ТО, они возвращаются и списываются в брак.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При отгрузке стендов на ОХ с клиентом подписывается ДС на торговое оборудование и акт приема-передачи (формы документов в </a:t>
            </a:r>
            <a:r>
              <a:rPr lang="ru-RU" sz="1200" dirty="0" err="1" smtClean="0"/>
              <a:t>Битрикс</a:t>
            </a:r>
            <a:r>
              <a:rPr lang="ru-RU" sz="1200" dirty="0" smtClean="0"/>
              <a:t> </a:t>
            </a:r>
            <a:r>
              <a:rPr lang="ru-RU" sz="1200" dirty="0" err="1" smtClean="0"/>
              <a:t>в</a:t>
            </a:r>
            <a:r>
              <a:rPr lang="ru-RU" sz="1200" dirty="0" smtClean="0"/>
              <a:t> группе «Условия предоставления образцов и ТО»: </a:t>
            </a:r>
            <a:r>
              <a:rPr lang="en-US" sz="1200" dirty="0" smtClean="0">
                <a:hlinkClick r:id="rId3"/>
              </a:rPr>
              <a:t>https://sanriks.bitrix24.ru/workgroups/group/121/ </a:t>
            </a:r>
            <a:endParaRPr lang="ru-RU" sz="1200" dirty="0" smtClean="0"/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u="sng" dirty="0" smtClean="0"/>
              <a:t>Для отгрузки стендов на </a:t>
            </a:r>
            <a:r>
              <a:rPr lang="ru-RU" sz="1200" b="1" u="sng" dirty="0" err="1" smtClean="0"/>
              <a:t>ОХ=бесплатно</a:t>
            </a:r>
            <a:r>
              <a:rPr lang="ru-RU" sz="1200" b="1" u="sng" dirty="0" smtClean="0"/>
              <a:t>, клиент должен выполнить следующие условия: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1. </a:t>
            </a:r>
            <a:r>
              <a:rPr lang="ru-RU" sz="1200" b="1" dirty="0" smtClean="0"/>
              <a:t>Для отгрузки стенда </a:t>
            </a:r>
            <a:r>
              <a:rPr lang="ru-RU" sz="1200" b="1" dirty="0" err="1" smtClean="0"/>
              <a:t>пристенного+наклейка+крючки</a:t>
            </a:r>
            <a:r>
              <a:rPr lang="ru-RU" sz="1200" b="1" dirty="0" smtClean="0"/>
              <a:t> 12шт: </a:t>
            </a:r>
            <a:r>
              <a:rPr lang="ru-RU" sz="1200" dirty="0" smtClean="0"/>
              <a:t>взять по 5шт каждой единицы изделия, размещаемой на стенде на склад, либо товара на сумму не менее 30000р.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2. </a:t>
            </a:r>
            <a:r>
              <a:rPr lang="ru-RU" sz="1200" b="1" dirty="0" smtClean="0"/>
              <a:t>Для отгрузки </a:t>
            </a:r>
            <a:r>
              <a:rPr lang="ru-RU" sz="1200" b="1" dirty="0" err="1" smtClean="0"/>
              <a:t>стенда-вертушки+наклеек</a:t>
            </a:r>
            <a:r>
              <a:rPr lang="ru-RU" sz="1200" b="1" dirty="0" smtClean="0"/>
              <a:t> 2шт+крючков 32шт:</a:t>
            </a:r>
            <a:r>
              <a:rPr lang="ru-RU" sz="1200" dirty="0" smtClean="0"/>
              <a:t> по 5шт каждой единицы изделия, размещаемой на стенде на склад, либо товара на сумму не менее 50000р.</a:t>
            </a: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0965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3174" y="285728"/>
            <a:ext cx="35241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/>
              <a:t>Торговое оборудование</a:t>
            </a:r>
            <a:endParaRPr lang="ru-RU" sz="2500" b="1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357298"/>
            <a:ext cx="2000232" cy="427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1" y="1428736"/>
            <a:ext cx="176670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2857496"/>
            <a:ext cx="1176335" cy="6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96" y="4143380"/>
            <a:ext cx="111443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571440" y="350037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57126" y="4929130"/>
            <a:ext cx="1000132" cy="57150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-428692" y="3214618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571572" y="5143444"/>
            <a:ext cx="571504" cy="3571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756139" y="3315771"/>
            <a:ext cx="314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Высота с  топпером 2145мм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886935" y="2887143"/>
            <a:ext cx="314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Высота без  топпера 1995мм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19504130">
            <a:off x="1299774" y="5246684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Глубина 450мм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 rot="1672168">
            <a:off x="-11969" y="5276721"/>
            <a:ext cx="1570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Ширина 650мм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00768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Стенд пристенный 650х450мм</a:t>
            </a:r>
          </a:p>
          <a:p>
            <a:pPr algn="ctr"/>
            <a:r>
              <a:rPr lang="ru-RU" b="1" dirty="0" smtClean="0"/>
              <a:t>чёрный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00430" y="6000768"/>
            <a:ext cx="2643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Стенд – вертушка 1950х450х450мм</a:t>
            </a:r>
          </a:p>
          <a:p>
            <a:pPr algn="ctr"/>
            <a:r>
              <a:rPr lang="ru-RU" b="1" dirty="0" smtClean="0"/>
              <a:t>чёрный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215206" y="6000768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Крючки</a:t>
            </a:r>
          </a:p>
          <a:p>
            <a:pPr algn="ctr"/>
            <a:r>
              <a:rPr lang="en-US" b="1" dirty="0" smtClean="0"/>
              <a:t>L=</a:t>
            </a:r>
            <a:r>
              <a:rPr lang="ru-RU" b="1" dirty="0" smtClean="0"/>
              <a:t>150мм </a:t>
            </a:r>
          </a:p>
          <a:p>
            <a:pPr algn="ctr"/>
            <a:r>
              <a:rPr lang="ru-RU" b="1" dirty="0" smtClean="0"/>
              <a:t>чёрные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12" y="228599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Крючок с ценникодержателем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286612" y="357187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Крючок без ценникодержателя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143768" y="4643446"/>
            <a:ext cx="2000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Длина – 150мм</a:t>
            </a:r>
          </a:p>
          <a:p>
            <a:pPr algn="ctr"/>
            <a:r>
              <a:rPr lang="ru-RU" sz="1400" dirty="0" smtClean="0"/>
              <a:t>Диаметр прутка – 4мм</a:t>
            </a:r>
          </a:p>
          <a:p>
            <a:pPr algn="ctr"/>
            <a:r>
              <a:rPr lang="ru-RU" sz="1400" dirty="0" smtClean="0"/>
              <a:t>Цвет-чёрный</a:t>
            </a:r>
            <a:endParaRPr lang="ru-RU" sz="1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3679025" y="3321843"/>
            <a:ext cx="364333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2072464" y="3428206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071934" y="4071942"/>
            <a:ext cx="642942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072066" y="5143512"/>
            <a:ext cx="785818" cy="5000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143240" y="3000372"/>
            <a:ext cx="2000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786182" y="5072074"/>
            <a:ext cx="928694" cy="5000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9504130">
            <a:off x="4943113" y="5318121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Глубина 450мм</a:t>
            </a:r>
            <a:endParaRPr lang="ru-RU" sz="1600" dirty="0"/>
          </a:p>
        </p:txBody>
      </p:sp>
      <p:sp>
        <p:nvSpPr>
          <p:cNvPr id="45" name="TextBox 44"/>
          <p:cNvSpPr txBox="1"/>
          <p:nvPr/>
        </p:nvSpPr>
        <p:spPr>
          <a:xfrm rot="1672168">
            <a:off x="3345585" y="5348160"/>
            <a:ext cx="1570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Ширина </a:t>
            </a:r>
            <a:r>
              <a:rPr lang="en-US" sz="1600" dirty="0" smtClean="0"/>
              <a:t>4</a:t>
            </a:r>
            <a:r>
              <a:rPr lang="ru-RU" sz="1600" dirty="0" smtClean="0"/>
              <a:t>50мм</a:t>
            </a:r>
            <a:endParaRPr lang="ru-RU" sz="16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4185163" y="2958581"/>
            <a:ext cx="314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Высота с  топпером </a:t>
            </a:r>
            <a:r>
              <a:rPr lang="en-US" dirty="0" smtClean="0"/>
              <a:t>1950</a:t>
            </a:r>
            <a:r>
              <a:rPr lang="ru-RU" dirty="0" smtClean="0"/>
              <a:t>мм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756271" y="3244333"/>
            <a:ext cx="314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Высота без  топпера 1</a:t>
            </a:r>
            <a:r>
              <a:rPr lang="en-US" dirty="0" smtClean="0"/>
              <a:t>800</a:t>
            </a:r>
            <a:r>
              <a:rPr lang="ru-RU" dirty="0" smtClean="0"/>
              <a:t>мм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 rot="1672168">
            <a:off x="3571676" y="4208235"/>
            <a:ext cx="1367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Ширина</a:t>
            </a:r>
            <a:r>
              <a:rPr lang="en-US" sz="1400" dirty="0" smtClean="0"/>
              <a:t> </a:t>
            </a:r>
            <a:r>
              <a:rPr lang="ru-RU" sz="1400" dirty="0" smtClean="0"/>
              <a:t>сетки </a:t>
            </a:r>
            <a:r>
              <a:rPr lang="en-US" sz="1400" dirty="0" smtClean="0"/>
              <a:t>3</a:t>
            </a:r>
            <a:r>
              <a:rPr lang="ru-RU" sz="1400" dirty="0" smtClean="0"/>
              <a:t>50мм</a:t>
            </a:r>
            <a:endParaRPr lang="ru-RU" sz="14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2684965" y="2560730"/>
            <a:ext cx="242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Высота сетки 12</a:t>
            </a:r>
            <a:r>
              <a:rPr lang="en-US" sz="1400" dirty="0" smtClean="0"/>
              <a:t>00</a:t>
            </a:r>
            <a:r>
              <a:rPr lang="ru-RU" sz="1400" dirty="0" smtClean="0"/>
              <a:t>мм</a:t>
            </a:r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14348" y="1285860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Топпер 650х150мм</a:t>
            </a:r>
            <a:endParaRPr lang="ru-RU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857620" y="121442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Топпер 350х150мм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5808</TotalTime>
  <Words>773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Михайлова</dc:creator>
  <cp:lastModifiedBy>Михайлова</cp:lastModifiedBy>
  <cp:revision>328</cp:revision>
  <dcterms:created xsi:type="dcterms:W3CDTF">2021-10-21T06:04:24Z</dcterms:created>
  <dcterms:modified xsi:type="dcterms:W3CDTF">2022-04-07T14:00:50Z</dcterms:modified>
</cp:coreProperties>
</file>