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87" r:id="rId3"/>
    <p:sldId id="286" r:id="rId4"/>
    <p:sldId id="319" r:id="rId5"/>
    <p:sldId id="275" r:id="rId6"/>
    <p:sldId id="307" r:id="rId7"/>
    <p:sldId id="318" r:id="rId8"/>
    <p:sldId id="327" r:id="rId9"/>
    <p:sldId id="308" r:id="rId10"/>
    <p:sldId id="313" r:id="rId11"/>
    <p:sldId id="314" r:id="rId12"/>
    <p:sldId id="317" r:id="rId13"/>
    <p:sldId id="315" r:id="rId14"/>
    <p:sldId id="316" r:id="rId15"/>
    <p:sldId id="310" r:id="rId16"/>
    <p:sldId id="289" r:id="rId17"/>
    <p:sldId id="263" r:id="rId18"/>
    <p:sldId id="303" r:id="rId19"/>
    <p:sldId id="304" r:id="rId20"/>
    <p:sldId id="297" r:id="rId21"/>
    <p:sldId id="296" r:id="rId22"/>
    <p:sldId id="295" r:id="rId23"/>
    <p:sldId id="299" r:id="rId24"/>
    <p:sldId id="300" r:id="rId25"/>
    <p:sldId id="301" r:id="rId26"/>
    <p:sldId id="302" r:id="rId27"/>
    <p:sldId id="298" r:id="rId28"/>
    <p:sldId id="264" r:id="rId29"/>
    <p:sldId id="321" r:id="rId30"/>
    <p:sldId id="265" r:id="rId31"/>
    <p:sldId id="266" r:id="rId32"/>
    <p:sldId id="324" r:id="rId33"/>
    <p:sldId id="328" r:id="rId34"/>
    <p:sldId id="291" r:id="rId35"/>
    <p:sldId id="267" r:id="rId36"/>
    <p:sldId id="292" r:id="rId37"/>
    <p:sldId id="322" r:id="rId38"/>
    <p:sldId id="268" r:id="rId39"/>
    <p:sldId id="276" r:id="rId40"/>
    <p:sldId id="278" r:id="rId41"/>
    <p:sldId id="277" r:id="rId42"/>
    <p:sldId id="279" r:id="rId43"/>
    <p:sldId id="280" r:id="rId44"/>
    <p:sldId id="281" r:id="rId45"/>
    <p:sldId id="269" r:id="rId46"/>
    <p:sldId id="282" r:id="rId47"/>
    <p:sldId id="270" r:id="rId48"/>
    <p:sldId id="271" r:id="rId49"/>
    <p:sldId id="272" r:id="rId50"/>
    <p:sldId id="273" r:id="rId51"/>
    <p:sldId id="274" r:id="rId52"/>
    <p:sldId id="306" r:id="rId53"/>
    <p:sldId id="323" r:id="rId54"/>
    <p:sldId id="32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552" autoAdjust="0"/>
  </p:normalViewPr>
  <p:slideViewPr>
    <p:cSldViewPr>
      <p:cViewPr varScale="1">
        <p:scale>
          <a:sx n="100" d="100"/>
          <a:sy n="100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2EC8E-E99F-4746-9A35-0B151A50DFDD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59169-9783-4A23-804B-4157F81BEB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59169-9783-4A23-804B-4157F81BEB3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A76E-3E80-4B15-AF52-B509F7B1DEDE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9894D-6654-49BC-A75A-F16390530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&#1055;&#1088;&#1077;&#1079;&#1077;&#1085;&#1090;&#1072;&#1094;&#1080;&#1103;%20Simple=JIVE.mp4" TargetMode="External"/><Relationship Id="rId1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&#1055;&#1088;&#1077;&#1079;&#1077;&#1085;&#1090;&#1072;&#1094;&#1080;&#1103;%20Delight%20Slim=Classica.mp4" TargetMode="External"/><Relationship Id="rId6" Type="http://schemas.openxmlformats.org/officeDocument/2006/relationships/image" Target="../media/image9.png"/><Relationship Id="rId5" Type="http://schemas.openxmlformats.org/officeDocument/2006/relationships/hyperlink" Target="https://disk.yandex.ru/d/J_XP7s0Uy77DGA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&#1057;&#1073;&#1086;&#1088;&#1082;&#1072;%20Simple.mp4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12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80.png"/><Relationship Id="rId5" Type="http://schemas.openxmlformats.org/officeDocument/2006/relationships/image" Target="../media/image59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11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1.pn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&#171;Domani-Spa&#187;%20&#8212;%20&#1087;&#1088;&#1086;&#1080;&#1079;&#1074;&#1086;&#1076;&#1089;&#1090;&#1074;&#1086;%20&#1076;&#1091;&#1096;&#1077;&#1074;&#1099;&#1093;%20&#1082;&#1072;&#1073;&#1080;&#1085;%20&#1080;%20&#1074;&#1072;&#1085;&#1085;%20&#1074;%20&#1056;&#1086;&#1089;&#1089;&#1080;&#1080;.mp4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8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8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Relationship Id="rId9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sk.yandex.ru/d/iE_-7TvpFvxM0g" TargetMode="Externa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nriks.ru/print/" TargetMode="External"/><Relationship Id="rId5" Type="http://schemas.openxmlformats.org/officeDocument/2006/relationships/hyperlink" Target="https://sanriks.bitrix24.ru/docs/path/%D0%9A%D0%B0%D1%82%D0%B0%D0%BB%D0%BE%D0%B3%D0%B8%20%D0%B8%20%D0%B1%D1%83%D0%BA%D0%BB%D0%B5%D1%82%D1%8B%20SANRIKS%202024/" TargetMode="Externa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VID-20231116-WA0032.mp4" TargetMode="External"/><Relationship Id="rId1" Type="http://schemas.openxmlformats.org/officeDocument/2006/relationships/video" Target="file:///K:\&#1052;&#1080;&#1093;&#1072;&#1081;&#1083;&#1086;&#1074;&#1072;_19.03.24\&#1057;&#1058;&#1052;\&#1044;&#1086;&#1084;&#1072;&#1085;&#1080;%20&#1089;&#1087;&#1072;\&#1054;&#1073;&#1091;&#1095;&#1072;&#1083;&#1082;&#1080;\VID-20231116-WA0031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vSFYqxLIe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isk.yandex.ru/i/qCfy1MheUwQD2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дложка_Melodia_белая_для обложки_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" y="0"/>
            <a:ext cx="9152481" cy="6858000"/>
          </a:xfrm>
          <a:prstGeom prst="rect">
            <a:avLst/>
          </a:prstGeom>
        </p:spPr>
      </p:pic>
      <p:pic>
        <p:nvPicPr>
          <p:cNvPr id="5" name="Рисунок 4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14290"/>
            <a:ext cx="971550" cy="971550"/>
          </a:xfrm>
          <a:prstGeom prst="rect">
            <a:avLst/>
          </a:prstGeom>
        </p:spPr>
      </p:pic>
      <p:pic>
        <p:nvPicPr>
          <p:cNvPr id="6" name="Рисунок 5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214290"/>
            <a:ext cx="971550" cy="971550"/>
          </a:xfrm>
          <a:prstGeom prst="rect">
            <a:avLst/>
          </a:prstGeom>
        </p:spPr>
      </p:pic>
      <p:pic>
        <p:nvPicPr>
          <p:cNvPr id="7" name="Рисунок 6" descr="лого-чер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00300" cy="1419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2214554"/>
            <a:ext cx="7000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Душевые кабины</a:t>
            </a:r>
          </a:p>
          <a:p>
            <a:pPr algn="ctr"/>
            <a:r>
              <a:rPr lang="en-US" sz="4400" b="1" dirty="0" err="1" smtClean="0"/>
              <a:t>Melodia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della</a:t>
            </a:r>
            <a:r>
              <a:rPr lang="en-US" sz="4400" b="1" dirty="0" smtClean="0"/>
              <a:t> vita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857364"/>
            <a:ext cx="2398690" cy="416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785926"/>
            <a:ext cx="2557846" cy="42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14348" y="135729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Melodia</a:t>
            </a:r>
            <a:r>
              <a:rPr lang="en-US" dirty="0" smtClean="0"/>
              <a:t> JIVE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28992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Triton Ultra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1857364"/>
            <a:ext cx="2643206" cy="426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Erlit</a:t>
            </a:r>
            <a:r>
              <a:rPr lang="en-US" dirty="0" smtClean="0"/>
              <a:t> </a:t>
            </a:r>
            <a:r>
              <a:rPr lang="en-US" dirty="0" err="1" smtClean="0"/>
              <a:t>Mirwell</a:t>
            </a:r>
            <a:endParaRPr lang="ru-RU" dirty="0"/>
          </a:p>
        </p:txBody>
      </p:sp>
      <p:pic>
        <p:nvPicPr>
          <p:cNvPr id="13" name="Рисунок 12" descr="подложка_Melodia_бела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6208556"/>
            <a:ext cx="2209798" cy="64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6095999"/>
            <a:ext cx="1282264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42844" y="621508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М/о/РРЦ=</a:t>
            </a:r>
            <a:r>
              <a:rPr lang="en-US" dirty="0" smtClean="0"/>
              <a:t>31160</a:t>
            </a:r>
            <a:r>
              <a:rPr lang="ru-RU" dirty="0" smtClean="0"/>
              <a:t>/36477р.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500174"/>
            <a:ext cx="7143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Мелодия: </a:t>
            </a:r>
            <a:r>
              <a:rPr lang="ru-RU" dirty="0" smtClean="0">
                <a:solidFill>
                  <a:srgbClr val="FF0000"/>
                </a:solidFill>
              </a:rPr>
              <a:t>ИДЕАЛЬНАЯ ГЕОМЕТРИЯ</a:t>
            </a:r>
            <a:r>
              <a:rPr lang="ru-RU" dirty="0" smtClean="0"/>
              <a:t>, нет ступенек внизу на стыке поддона и стекол, единая линия, </a:t>
            </a:r>
            <a:r>
              <a:rPr lang="ru-RU" dirty="0" smtClean="0">
                <a:solidFill>
                  <a:srgbClr val="FF0000"/>
                </a:solidFill>
              </a:rPr>
              <a:t>плоская крыша</a:t>
            </a:r>
            <a:r>
              <a:rPr lang="ru-RU" dirty="0" smtClean="0"/>
              <a:t>, смеситель латунный, лейка и верхний душ высокого качества, </a:t>
            </a:r>
            <a:r>
              <a:rPr lang="ru-RU" dirty="0" smtClean="0">
                <a:solidFill>
                  <a:srgbClr val="FF0000"/>
                </a:solidFill>
              </a:rPr>
              <a:t>сифон в комплекте с опцией сбора волос</a:t>
            </a:r>
            <a:r>
              <a:rPr lang="ru-RU" dirty="0" smtClean="0"/>
              <a:t>, полочка стеклянная с металлическим каркасом, </a:t>
            </a:r>
            <a:r>
              <a:rPr lang="ru-RU" dirty="0" smtClean="0">
                <a:solidFill>
                  <a:srgbClr val="FF0000"/>
                </a:solidFill>
              </a:rPr>
              <a:t>не видны места крепления, высококачественный акрил собственного производства, усиленный ДСП 16мм</a:t>
            </a:r>
            <a:r>
              <a:rPr lang="ru-RU" dirty="0" smtClean="0"/>
              <a:t>, краска профиля подобрана под цвет акрила, </a:t>
            </a:r>
            <a:r>
              <a:rPr lang="ru-RU" dirty="0" smtClean="0">
                <a:solidFill>
                  <a:srgbClr val="FF0000"/>
                </a:solidFill>
              </a:rPr>
              <a:t>усиленный профиль </a:t>
            </a:r>
            <a:r>
              <a:rPr lang="ru-RU" dirty="0" smtClean="0"/>
              <a:t>с хорошей покраской и т.п. (см.преимущества кабин)</a:t>
            </a:r>
          </a:p>
          <a:p>
            <a:endParaRPr lang="ru-RU" dirty="0" smtClean="0"/>
          </a:p>
          <a:p>
            <a:r>
              <a:rPr lang="ru-RU" dirty="0" smtClean="0"/>
              <a:t>Тритон: крыша-полусфера, дешевые аксессуары и комплектующие, акрил более низкого качества (АБС/ПММА из вторичного сырья, цвет может быть голубоват/</a:t>
            </a:r>
            <a:r>
              <a:rPr lang="ru-RU" dirty="0" err="1" smtClean="0"/>
              <a:t>сероват+наносится</a:t>
            </a:r>
            <a:r>
              <a:rPr lang="ru-RU" dirty="0" smtClean="0"/>
              <a:t> противоскользящее покрытие для скрытия дефектов при формовке)</a:t>
            </a:r>
          </a:p>
          <a:p>
            <a:endParaRPr lang="ru-RU" dirty="0" smtClean="0"/>
          </a:p>
          <a:p>
            <a:r>
              <a:rPr lang="ru-RU" dirty="0" err="1" smtClean="0"/>
              <a:t>Эрлит</a:t>
            </a:r>
            <a:r>
              <a:rPr lang="ru-RU" dirty="0" smtClean="0"/>
              <a:t>: дешевые комплектующие, всё из АБС пластика с нанесением краски, крыша-полусфера. В комплект входит зеркало, но не входит сифон.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1357298"/>
            <a:ext cx="395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Преимущества кабин в видеоролике: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072074"/>
            <a:ext cx="864398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Видео запускается в режиме презентации или по двойному щелчку </a:t>
            </a:r>
            <a:r>
              <a:rPr lang="ru-RU" sz="1400" dirty="0" smtClean="0"/>
              <a:t>мышкой. Все видео доступны по ссылке:</a:t>
            </a:r>
          </a:p>
          <a:p>
            <a:endParaRPr lang="ru-RU" sz="1400" dirty="0" smtClean="0"/>
          </a:p>
          <a:p>
            <a:r>
              <a:rPr lang="en-US" sz="2500" dirty="0" smtClean="0">
                <a:hlinkClick r:id="rId5"/>
              </a:rPr>
              <a:t>https://</a:t>
            </a:r>
            <a:r>
              <a:rPr lang="en-US" sz="2500" dirty="0" smtClean="0">
                <a:hlinkClick r:id="rId5"/>
              </a:rPr>
              <a:t>disk.yandex.ru/d/J_XP7s0Uy77DGA</a:t>
            </a:r>
            <a:endParaRPr lang="ru-RU" sz="2500" dirty="0" smtClean="0"/>
          </a:p>
          <a:p>
            <a:endParaRPr lang="ru-RU" sz="1400" dirty="0"/>
          </a:p>
        </p:txBody>
      </p:sp>
      <p:pic>
        <p:nvPicPr>
          <p:cNvPr id="6" name="Презентация Delight Slim=Classic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5720" y="2071678"/>
            <a:ext cx="3048000" cy="2286000"/>
          </a:xfrm>
          <a:prstGeom prst="rect">
            <a:avLst/>
          </a:prstGeom>
        </p:spPr>
      </p:pic>
      <p:pic>
        <p:nvPicPr>
          <p:cNvPr id="7" name="Презентация Simple=JIVE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143372" y="2071678"/>
            <a:ext cx="3048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45720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Кабины </a:t>
            </a:r>
            <a:r>
              <a:rPr lang="en-US" dirty="0" smtClean="0"/>
              <a:t>CLASSICA             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43372" y="45720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Кабины </a:t>
            </a:r>
            <a:r>
              <a:rPr lang="en-US" dirty="0" smtClean="0"/>
              <a:t>JIVE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845" y="2285992"/>
            <a:ext cx="2381622" cy="425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1785926"/>
            <a:ext cx="249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Niagara Eco NG-5304-14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4572008"/>
            <a:ext cx="666749" cy="15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214678" y="2143116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Крыша-полусфера, дешевые аксессуары и комплектующие, АБС/ПММА из вторичного сырья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4643446"/>
            <a:ext cx="1739128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572008"/>
            <a:ext cx="23669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3214686"/>
            <a:ext cx="13335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571612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Примеры высоких душевых поддонов внутри кабин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200024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Melodia</a:t>
            </a:r>
            <a:r>
              <a:rPr lang="en-US" dirty="0" smtClean="0"/>
              <a:t> JIVE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428868"/>
            <a:ext cx="338660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357686" y="2000240"/>
            <a:ext cx="2489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Другие производители</a:t>
            </a:r>
            <a:endParaRPr lang="en-US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643182"/>
            <a:ext cx="2857480" cy="199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4368" y="4572009"/>
            <a:ext cx="273963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2" y="5402981"/>
            <a:ext cx="4255759" cy="14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5"/>
            <a:ext cx="626645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1357298"/>
            <a:ext cx="390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Преимущества кабин (резюмируем):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571612"/>
            <a:ext cx="2976560" cy="135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5" y="3429000"/>
            <a:ext cx="281163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285860"/>
            <a:ext cx="6257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714488"/>
            <a:ext cx="5953120" cy="481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4" y="4857760"/>
            <a:ext cx="2686047" cy="165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28802"/>
            <a:ext cx="36861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357298"/>
            <a:ext cx="6257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429000"/>
            <a:ext cx="3400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06" y="1857364"/>
            <a:ext cx="310033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5286388"/>
            <a:ext cx="32670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182" y="5357826"/>
            <a:ext cx="2514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12" y="5286388"/>
            <a:ext cx="26860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72330" y="3214686"/>
            <a:ext cx="189848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643050"/>
            <a:ext cx="80391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357298"/>
            <a:ext cx="5343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928802"/>
            <a:ext cx="6357982" cy="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428868"/>
            <a:ext cx="6643734" cy="4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5684" y="5429264"/>
            <a:ext cx="24383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4546" y="1285860"/>
            <a:ext cx="4286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О процессах производства</a:t>
            </a:r>
            <a:endParaRPr lang="ru-RU" sz="25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2" y="1785926"/>
            <a:ext cx="5174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143504" y="1714488"/>
            <a:ext cx="357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Полный цикл производства от разработки до реализации в г. Екатеринбург</a:t>
            </a:r>
            <a:r>
              <a:rPr lang="en-US" sz="1400" b="1" dirty="0" smtClean="0"/>
              <a:t>: </a:t>
            </a:r>
            <a:endParaRPr lang="ru-RU" sz="1400" b="1" dirty="0" smtClean="0"/>
          </a:p>
          <a:p>
            <a:r>
              <a:rPr lang="ru-RU" sz="1400" dirty="0" smtClean="0"/>
              <a:t>3</a:t>
            </a:r>
            <a:r>
              <a:rPr lang="en-US" sz="1400" dirty="0" smtClean="0"/>
              <a:t>D</a:t>
            </a:r>
            <a:r>
              <a:rPr lang="ru-RU" sz="1400" dirty="0" smtClean="0"/>
              <a:t> - моделирование, 3</a:t>
            </a:r>
            <a:r>
              <a:rPr lang="en-US" sz="1400" dirty="0" smtClean="0"/>
              <a:t>D</a:t>
            </a:r>
            <a:r>
              <a:rPr lang="ru-RU" sz="1400" dirty="0" smtClean="0"/>
              <a:t> -</a:t>
            </a:r>
            <a:r>
              <a:rPr lang="en-US" sz="1400" dirty="0" smtClean="0"/>
              <a:t> </a:t>
            </a:r>
            <a:r>
              <a:rPr lang="ru-RU" sz="1400" dirty="0" smtClean="0"/>
              <a:t>проектирование, изготовление оснастки (форм), вакуум-формование, армирование, производства алюминиевого профиля, производства стальных каркасов, обработка стекла (закалка, загибка, покраска), экструзия санитарного акрила (АБС/ПММА). Т.о., от эскиза до готового продукта, всё в рамках одного завода.</a:t>
            </a:r>
          </a:p>
          <a:p>
            <a:r>
              <a:rPr lang="ru-RU" sz="1400" b="1" dirty="0" smtClean="0"/>
              <a:t>На рынке с 2013 года</a:t>
            </a:r>
            <a:endParaRPr lang="ru-RU" sz="14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57694"/>
            <a:ext cx="760325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357298"/>
            <a:ext cx="5343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928802"/>
            <a:ext cx="5286412" cy="42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2428868"/>
            <a:ext cx="5224473" cy="411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357298"/>
            <a:ext cx="5343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928802"/>
            <a:ext cx="6357982" cy="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2500306"/>
            <a:ext cx="6286544" cy="34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357298"/>
            <a:ext cx="5343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785926"/>
            <a:ext cx="77628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1263967"/>
            <a:ext cx="5540693" cy="559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285860"/>
            <a:ext cx="6286543" cy="241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786190"/>
            <a:ext cx="6429420" cy="293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285860"/>
            <a:ext cx="5889001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366823"/>
            <a:ext cx="5972993" cy="549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1428736"/>
            <a:ext cx="392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Комплектующие для душевых кабин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000240"/>
            <a:ext cx="4872745" cy="204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286256"/>
            <a:ext cx="4847805" cy="209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1285860"/>
            <a:ext cx="1743078" cy="175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2428867"/>
            <a:ext cx="1857388" cy="245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3857628"/>
            <a:ext cx="1857388" cy="25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1214422"/>
            <a:ext cx="330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Душевая кабина MELODIA JIVE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643050"/>
            <a:ext cx="3071834" cy="283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643446"/>
            <a:ext cx="5529254" cy="187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1285860"/>
            <a:ext cx="2579208" cy="24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8511" y="1428736"/>
            <a:ext cx="2995489" cy="289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12" y="4429132"/>
            <a:ext cx="2643206" cy="210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истовки_Мелодия_преимущества_душ.кабин_Jive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0722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4546" y="1285860"/>
            <a:ext cx="4286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О процессах производства</a:t>
            </a:r>
            <a:endParaRPr lang="ru-RU" sz="25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857364"/>
            <a:ext cx="847507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858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Душевая кабина MELODIA JIVE 900х900х218мм низкий поддон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 MB02001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14554"/>
            <a:ext cx="2643206" cy="435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214554"/>
            <a:ext cx="3547509" cy="442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071942"/>
            <a:ext cx="2285984" cy="243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иконка-5-лет-гарантии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1928802"/>
            <a:ext cx="1285884" cy="115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4794" y="3000372"/>
            <a:ext cx="1319206" cy="10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729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Душевая кабина MELODIA JIVE 900х900х218мм высокий поддон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 MB02002</a:t>
            </a:r>
            <a:endParaRPr lang="ru-RU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00240"/>
            <a:ext cx="27622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000240"/>
            <a:ext cx="3512249" cy="46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2829" y="4357694"/>
            <a:ext cx="2531171" cy="228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иконка-5-лет-гарантии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5243" y="2285992"/>
            <a:ext cx="2418757" cy="20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729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Новинки кабин MELODIA JIVE в черном профиле:</a:t>
            </a:r>
            <a:endParaRPr lang="ru-RU" dirty="0"/>
          </a:p>
        </p:txBody>
      </p:sp>
      <p:pic>
        <p:nvPicPr>
          <p:cNvPr id="10" name="Рисунок 9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5926"/>
            <a:ext cx="2552604" cy="432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2844" y="6072206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 26 февраля на складе «Ванны» в </a:t>
            </a:r>
            <a:r>
              <a:rPr lang="ru-RU" dirty="0" err="1" smtClean="0">
                <a:solidFill>
                  <a:srgbClr val="FF0000"/>
                </a:solidFill>
              </a:rPr>
              <a:t>Спб</a:t>
            </a:r>
            <a:r>
              <a:rPr lang="ru-RU" dirty="0" smtClean="0">
                <a:solidFill>
                  <a:srgbClr val="FF0000"/>
                </a:solidFill>
              </a:rPr>
              <a:t>!!! Черные акценты - современный тренд на рынке сантехники.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785926"/>
            <a:ext cx="250844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1857364"/>
            <a:ext cx="1623740" cy="278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1785926"/>
            <a:ext cx="1681161" cy="288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1357298"/>
            <a:ext cx="57864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Инструкция по сборке кабин </a:t>
            </a:r>
            <a:r>
              <a:rPr lang="ru-RU" sz="2200" b="1" dirty="0" smtClean="0"/>
              <a:t>MELODIA JIVE </a:t>
            </a:r>
            <a:r>
              <a:rPr lang="ru-RU" sz="2200" b="1" dirty="0" smtClean="0"/>
              <a:t>:</a:t>
            </a:r>
            <a:endParaRPr lang="ru-RU" dirty="0"/>
          </a:p>
        </p:txBody>
      </p:sp>
      <p:pic>
        <p:nvPicPr>
          <p:cNvPr id="10" name="Рисунок 9" descr="иконка-5-лет-гаранти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12" name="Сборка Simp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85852" y="2000240"/>
            <a:ext cx="5238776" cy="3929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14422"/>
            <a:ext cx="350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Душевая кабина MELODIA </a:t>
            </a:r>
            <a:r>
              <a:rPr lang="en-US" b="1" dirty="0" smtClean="0">
                <a:solidFill>
                  <a:srgbClr val="00B0F0"/>
                </a:solidFill>
              </a:rPr>
              <a:t>SALSA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285860"/>
            <a:ext cx="2579208" cy="24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8511" y="1428736"/>
            <a:ext cx="2995489" cy="289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571612"/>
            <a:ext cx="243953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74" y="4214818"/>
            <a:ext cx="857224" cy="24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0" y="4214818"/>
            <a:ext cx="857256" cy="246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4" y="4214818"/>
            <a:ext cx="857256" cy="247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57818" y="5857892"/>
            <a:ext cx="87937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57950" y="4429132"/>
            <a:ext cx="25162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643446"/>
            <a:ext cx="18192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5429264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Благодаря акриловому сидению удобна для пожилых людей и инвалидов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14422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SALSA 90х90х218мм низкий поддон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белые стенки,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аксессуарами, сиденье MB05001</a:t>
            </a:r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214554"/>
            <a:ext cx="270033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иконка-5-лет-гаранти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3" y="2214554"/>
            <a:ext cx="335758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5575" y="4743450"/>
            <a:ext cx="2638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2500306"/>
            <a:ext cx="2214546" cy="215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14422"/>
            <a:ext cx="381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Душевая кабина MELODIA </a:t>
            </a:r>
            <a:r>
              <a:rPr lang="en-US" b="1" dirty="0" smtClean="0">
                <a:solidFill>
                  <a:srgbClr val="00B0F0"/>
                </a:solidFill>
              </a:rPr>
              <a:t>CLASSICA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1500174"/>
            <a:ext cx="2579208" cy="24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8511" y="1714488"/>
            <a:ext cx="2995489" cy="289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571612"/>
            <a:ext cx="2619740" cy="31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929198"/>
            <a:ext cx="5295922" cy="178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50" y="4714884"/>
            <a:ext cx="2516259" cy="200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истовки_Мелодия_преимущества_душ.кабин_CLASS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2232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8586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низкий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прозр.стекло,бел.профиль</a:t>
            </a:r>
            <a:r>
              <a:rPr lang="ru-RU" dirty="0" smtClean="0"/>
              <a:t>, смесителем и аксессуарами MB01003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000240"/>
            <a:ext cx="3331035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000240"/>
            <a:ext cx="1818958" cy="16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1430" y="3714752"/>
            <a:ext cx="1552570" cy="140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2000240"/>
            <a:ext cx="25431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8" y="4848225"/>
            <a:ext cx="23431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8586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 MB01004</a:t>
            </a: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2388274"/>
            <a:ext cx="2071702" cy="20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2285992"/>
            <a:ext cx="31076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7231" y="4786321"/>
            <a:ext cx="2626770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2071678"/>
            <a:ext cx="2744937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1428736"/>
            <a:ext cx="31588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/>
              <a:t>Производство видео:</a:t>
            </a:r>
            <a:endParaRPr lang="ru-RU" sz="2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00892" y="5572140"/>
            <a:ext cx="1928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Видео запускается в режиме презентации или по двойному щелчку мышкой</a:t>
            </a:r>
            <a:endParaRPr lang="ru-RU" sz="1400" dirty="0"/>
          </a:p>
        </p:txBody>
      </p:sp>
      <p:pic>
        <p:nvPicPr>
          <p:cNvPr id="6" name="«Domani-Spa» — производство душевых кабин и ванн в Росси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2285999"/>
            <a:ext cx="5667404" cy="4250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05050"/>
            <a:ext cx="34861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2388274"/>
            <a:ext cx="2071702" cy="20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2285992"/>
            <a:ext cx="31076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7231" y="4786321"/>
            <a:ext cx="2626770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1214422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смесителем, </a:t>
            </a:r>
            <a:r>
              <a:rPr lang="ru-RU" dirty="0" err="1" smtClean="0"/>
              <a:t>аксес</a:t>
            </a:r>
            <a:r>
              <a:rPr lang="ru-RU" dirty="0" smtClean="0"/>
              <a:t>., </a:t>
            </a:r>
            <a:r>
              <a:rPr lang="ru-RU" b="1" dirty="0" smtClean="0">
                <a:solidFill>
                  <a:srgbClr val="FF0000"/>
                </a:solidFill>
              </a:rPr>
              <a:t>с гидромассажем </a:t>
            </a:r>
            <a:r>
              <a:rPr lang="ru-RU" dirty="0" smtClean="0"/>
              <a:t>MB01006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8586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высокий поддон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черные стенки с крышей, </a:t>
            </a:r>
            <a:r>
              <a:rPr lang="ru-RU" dirty="0" err="1" smtClean="0">
                <a:solidFill>
                  <a:srgbClr val="FF0000"/>
                </a:solidFill>
              </a:rPr>
              <a:t>прозр.стекло,бел.профиль</a:t>
            </a:r>
            <a:r>
              <a:rPr lang="ru-RU" dirty="0" smtClean="0"/>
              <a:t>, смесителем и аксессуарами </a:t>
            </a:r>
            <a:r>
              <a:rPr lang="en-US" dirty="0" smtClean="0"/>
              <a:t>MB01005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214554"/>
            <a:ext cx="2747807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2285992"/>
            <a:ext cx="31076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7231" y="4786321"/>
            <a:ext cx="2626770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14422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высокий поддон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стенки </a:t>
            </a:r>
            <a:r>
              <a:rPr lang="ru-RU" dirty="0" err="1" smtClean="0">
                <a:solidFill>
                  <a:srgbClr val="FF0000"/>
                </a:solidFill>
              </a:rPr>
              <a:t>капуччино</a:t>
            </a:r>
            <a:r>
              <a:rPr lang="ru-RU" dirty="0" smtClean="0">
                <a:solidFill>
                  <a:srgbClr val="FF0000"/>
                </a:solidFill>
              </a:rPr>
              <a:t> с крышей, </a:t>
            </a:r>
            <a:r>
              <a:rPr lang="ru-RU" dirty="0" err="1" smtClean="0">
                <a:solidFill>
                  <a:srgbClr val="FF0000"/>
                </a:solidFill>
              </a:rPr>
              <a:t>прозр.стекло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черн.профиль</a:t>
            </a:r>
            <a:r>
              <a:rPr lang="ru-RU" dirty="0" smtClean="0"/>
              <a:t>, смесителем и аксессуарами MB01007</a:t>
            </a: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285992"/>
            <a:ext cx="31076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7231" y="4786321"/>
            <a:ext cx="2626770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214554"/>
            <a:ext cx="2725632" cy="443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285992"/>
            <a:ext cx="31076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7231" y="4786321"/>
            <a:ext cx="2626770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128586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80х80х218мм высокий поддон</a:t>
            </a:r>
            <a:r>
              <a:rPr lang="ru-RU" dirty="0" smtClean="0"/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голубые</a:t>
            </a:r>
            <a:r>
              <a:rPr lang="ru-RU" dirty="0" smtClean="0">
                <a:solidFill>
                  <a:srgbClr val="FF0000"/>
                </a:solidFill>
              </a:rPr>
              <a:t> стенки с крышей, </a:t>
            </a:r>
            <a:r>
              <a:rPr lang="ru-RU" dirty="0" err="1" smtClean="0">
                <a:solidFill>
                  <a:srgbClr val="FF0000"/>
                </a:solidFill>
              </a:rPr>
              <a:t>прозр.стекло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черн.профиль</a:t>
            </a:r>
            <a:r>
              <a:rPr lang="ru-RU" dirty="0" smtClean="0"/>
              <a:t>, смесителем и аксессуарами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000240"/>
            <a:ext cx="2762255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14422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90х90х218мм низкий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 MB01009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28802"/>
            <a:ext cx="3309895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3" y="2009775"/>
            <a:ext cx="3714776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7596" y="4643446"/>
            <a:ext cx="199640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7298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90х90х218мм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бел.профиль,смесителем</a:t>
            </a:r>
            <a:r>
              <a:rPr lang="ru-RU" dirty="0" smtClean="0"/>
              <a:t> и аксессуарами MB01010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143117"/>
            <a:ext cx="3786215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91312" y="4572008"/>
            <a:ext cx="265268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07654"/>
            <a:ext cx="2857488" cy="475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85860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90х90х218мм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бел.профиль,смесителем</a:t>
            </a:r>
            <a:r>
              <a:rPr lang="ru-RU" dirty="0" smtClean="0"/>
              <a:t> и аксессуарами,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гидромассажем</a:t>
            </a:r>
            <a:r>
              <a:rPr lang="ru-RU" dirty="0" smtClean="0"/>
              <a:t> MB01011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85992"/>
            <a:ext cx="2923233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143117"/>
            <a:ext cx="3786215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91312" y="4572008"/>
            <a:ext cx="265268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7298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100х100х218мм низкий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</a:t>
            </a:r>
            <a:r>
              <a:rPr lang="ru-RU" dirty="0" smtClean="0"/>
              <a:t>, смесителем и аксессуарами MB01001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40568"/>
            <a:ext cx="2857488" cy="48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2071678"/>
            <a:ext cx="36576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0442" y="4572008"/>
            <a:ext cx="270355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иконка-5-лет-гарантии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357298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CLASSICA 100х100х218мм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бел.профиль,смесителем</a:t>
            </a:r>
            <a:r>
              <a:rPr lang="ru-RU" dirty="0" smtClean="0"/>
              <a:t> и аксессуарами MB01002</a:t>
            </a:r>
            <a:endParaRPr lang="ru-RU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78"/>
            <a:ext cx="2998224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071678"/>
            <a:ext cx="360045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2321" y="4572009"/>
            <a:ext cx="2511679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3572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Душевая кабина MELODIA CLASSICA 120х80х218мм высокий поддон </a:t>
            </a:r>
            <a:r>
              <a:rPr lang="ru-RU" b="1" dirty="0" err="1" smtClean="0"/>
              <a:t>Left</a:t>
            </a:r>
            <a:r>
              <a:rPr lang="ru-RU" b="1" dirty="0" smtClean="0"/>
              <a:t>/</a:t>
            </a:r>
            <a:r>
              <a:rPr lang="en-US" b="1" dirty="0" smtClean="0"/>
              <a:t>Right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бел.профиль,смесителем</a:t>
            </a:r>
            <a:r>
              <a:rPr lang="ru-RU" dirty="0" smtClean="0"/>
              <a:t> и аксессуарами, </a:t>
            </a:r>
            <a:r>
              <a:rPr lang="ru-RU" dirty="0" smtClean="0">
                <a:solidFill>
                  <a:srgbClr val="FF0000"/>
                </a:solidFill>
              </a:rPr>
              <a:t>с гидромассажем </a:t>
            </a:r>
            <a:r>
              <a:rPr lang="ru-RU" dirty="0" smtClean="0"/>
              <a:t>MB01012</a:t>
            </a:r>
            <a:r>
              <a:rPr lang="en-US" dirty="0" smtClean="0"/>
              <a:t>/MB01013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428868"/>
            <a:ext cx="2632643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2428868"/>
            <a:ext cx="465404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143372" y="22859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                                      Right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2071678"/>
            <a:ext cx="78581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ДУШЕВЫЕ КАБИНЫ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MELODIA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357694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Душевые кабины MELODIA произведены на российском заводе и полностью соответствуют всем нормам и требованиям. В ассортименте душевые кабины разных форм и размеров, с гидромассажем и без. Все кабины укомплектованы смесителями, ручными душами на гибком шланге и верхним душем, сифоном и полочкой для душевых принадлежностей. Кабины имеют конкурентную цену при неизменно хорошем качестве.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57167"/>
            <a:ext cx="4286280" cy="52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367144"/>
            <a:ext cx="2714644" cy="249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1571612"/>
            <a:ext cx="2643206" cy="256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358082" y="2500306"/>
            <a:ext cx="17859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кабины могут быть произведены с низким и высоким поддоном, с гидромассажем и без, но минимальная партия не менее 10шт, если товар не входит в складскую программу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35729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Душевая кабина MELODIA HARD ROCK 120х120х218мм высокий поддон</a:t>
            </a:r>
            <a:r>
              <a:rPr lang="ru-RU" dirty="0" smtClean="0"/>
              <a:t>, белые стенки с крышей, </a:t>
            </a:r>
            <a:r>
              <a:rPr lang="ru-RU" dirty="0" err="1" smtClean="0"/>
              <a:t>прозр.стекло</a:t>
            </a:r>
            <a:r>
              <a:rPr lang="ru-RU" dirty="0" smtClean="0"/>
              <a:t>, </a:t>
            </a:r>
            <a:r>
              <a:rPr lang="ru-RU" dirty="0" err="1" smtClean="0"/>
              <a:t>бел.профиль,смесителем</a:t>
            </a:r>
            <a:r>
              <a:rPr lang="ru-RU" dirty="0" smtClean="0"/>
              <a:t> и аксессуарами, </a:t>
            </a:r>
            <a:r>
              <a:rPr lang="ru-RU" dirty="0" smtClean="0">
                <a:solidFill>
                  <a:srgbClr val="FF0000"/>
                </a:solidFill>
              </a:rPr>
              <a:t>с гидромассажем </a:t>
            </a:r>
            <a:r>
              <a:rPr lang="ru-RU" dirty="0" smtClean="0"/>
              <a:t>MB03001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71725"/>
            <a:ext cx="39147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9" y="2357430"/>
            <a:ext cx="264320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4619625"/>
            <a:ext cx="25717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2428868"/>
            <a:ext cx="1957383" cy="187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5337165"/>
            <a:ext cx="1714512" cy="152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357298"/>
            <a:ext cx="87154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</a:rPr>
              <a:t>Резюмируем :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Кабины Мелодия завода г.Екатеринбург отличаются: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1. Хорошей ценой при высоком качестве изделий</a:t>
            </a:r>
            <a:br>
              <a:rPr lang="ru-RU" sz="1600" dirty="0" smtClean="0"/>
            </a:br>
            <a:r>
              <a:rPr lang="ru-RU" sz="1600" dirty="0" smtClean="0"/>
              <a:t>2. Каждое изделие отработано проектным отделом, продумана каждая деталь</a:t>
            </a:r>
            <a:br>
              <a:rPr lang="ru-RU" sz="1600" dirty="0" smtClean="0"/>
            </a:br>
            <a:r>
              <a:rPr lang="ru-RU" sz="1600" dirty="0" smtClean="0"/>
              <a:t>3. Все детали плотно прилегают друг к другу, красивый плоский дизайн крыши и поддонов (выгодно отличается от конкурентов, таких как Тритон, </a:t>
            </a:r>
            <a:r>
              <a:rPr lang="ru-RU" sz="1600" dirty="0" err="1" smtClean="0"/>
              <a:t>Эрлит</a:t>
            </a:r>
            <a:r>
              <a:rPr lang="ru-RU" sz="1600" dirty="0" smtClean="0"/>
              <a:t>, Ниагара)</a:t>
            </a:r>
            <a:br>
              <a:rPr lang="ru-RU" sz="1600" dirty="0" smtClean="0"/>
            </a:br>
            <a:r>
              <a:rPr lang="ru-RU" sz="1600" dirty="0" smtClean="0"/>
              <a:t>4. У поддонов максимально задействована полезная площадь</a:t>
            </a:r>
            <a:br>
              <a:rPr lang="ru-RU" sz="1600" dirty="0" smtClean="0"/>
            </a:br>
            <a:r>
              <a:rPr lang="ru-RU" sz="1600" dirty="0" smtClean="0"/>
              <a:t>5. Высокое качество акрила, который тоже производит завод (идеальная белизна, возможность полировки)</a:t>
            </a:r>
            <a:br>
              <a:rPr lang="ru-RU" sz="1600" dirty="0" smtClean="0"/>
            </a:br>
            <a:r>
              <a:rPr lang="ru-RU" sz="1600" dirty="0" smtClean="0"/>
              <a:t>6. Высокого качества стекла, все стекла закаленные, собственная гибка стекол и нанесение матового покрытия</a:t>
            </a:r>
            <a:br>
              <a:rPr lang="ru-RU" sz="1600" dirty="0" smtClean="0"/>
            </a:br>
            <a:r>
              <a:rPr lang="ru-RU" sz="1600" dirty="0" smtClean="0"/>
              <a:t>7. Бортик профиля фиксирован на поддоне, нет зазора, нет грязи, крепче конструкция, высокое качество покраски профиля </a:t>
            </a:r>
            <a:br>
              <a:rPr lang="ru-RU" sz="1600" dirty="0" smtClean="0"/>
            </a:br>
            <a:r>
              <a:rPr lang="ru-RU" sz="1600" dirty="0" smtClean="0"/>
              <a:t>8. Поддоны хорошо укреплены панелью ДСП по всей площади основания, не проваливаются (нагрузка до 180кг)</a:t>
            </a:r>
            <a:br>
              <a:rPr lang="ru-RU" sz="1600" dirty="0" smtClean="0"/>
            </a:br>
            <a:r>
              <a:rPr lang="ru-RU" sz="1600" dirty="0" smtClean="0"/>
              <a:t>9. Аксессуары высокого качества (лейки, шланги, смесители, форсунки)</a:t>
            </a:r>
            <a:br>
              <a:rPr lang="ru-RU" sz="1600" dirty="0" smtClean="0"/>
            </a:br>
            <a:r>
              <a:rPr lang="ru-RU" sz="1600" dirty="0" smtClean="0"/>
              <a:t>10. Усиленный каркас профилей</a:t>
            </a:r>
            <a:br>
              <a:rPr lang="ru-RU" sz="1600" dirty="0" smtClean="0"/>
            </a:br>
            <a:r>
              <a:rPr lang="ru-RU" sz="1600" dirty="0" smtClean="0"/>
              <a:t>11. Легкосъемный экран поддона позволяет легко обслуживать кабину</a:t>
            </a:r>
            <a:br>
              <a:rPr lang="ru-RU" sz="1600" dirty="0" smtClean="0"/>
            </a:br>
            <a:r>
              <a:rPr lang="ru-RU" sz="1600" dirty="0" smtClean="0"/>
              <a:t>12. Двойные верхние ролики</a:t>
            </a:r>
            <a:br>
              <a:rPr lang="ru-RU" sz="1600" dirty="0" smtClean="0"/>
            </a:br>
            <a:r>
              <a:rPr lang="ru-RU" sz="1600" dirty="0" smtClean="0"/>
              <a:t>13. Сифон оснащен системой сбора волос</a:t>
            </a:r>
          </a:p>
          <a:p>
            <a:r>
              <a:rPr lang="ru-RU" sz="1600" dirty="0" err="1" smtClean="0"/>
              <a:t>Контент</a:t>
            </a:r>
            <a:r>
              <a:rPr lang="ru-RU" sz="1600" dirty="0" smtClean="0"/>
              <a:t> по Мелодии здесь: </a:t>
            </a:r>
            <a:r>
              <a:rPr lang="ru-RU" sz="1600" u="sng" dirty="0" smtClean="0">
                <a:hlinkClick r:id="rId5"/>
              </a:rPr>
              <a:t>https://disk.yandex.ru/d/iE_-7TvpFvxM0g</a:t>
            </a:r>
            <a:endParaRPr lang="ru-RU" sz="1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1643050"/>
            <a:ext cx="71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Уважаемые коллеги,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 актуальные каталоги и буклеты выложены в папку на общем диске: </a:t>
            </a:r>
            <a:br>
              <a:rPr lang="ru-RU" dirty="0" smtClean="0"/>
            </a:br>
            <a:r>
              <a:rPr lang="ru-RU" dirty="0" smtClean="0">
                <a:hlinkClick r:id="rId5"/>
              </a:rPr>
              <a:t>sanriks.bitrix24.ru/</a:t>
            </a:r>
            <a:r>
              <a:rPr lang="ru-RU" dirty="0" err="1" smtClean="0">
                <a:hlinkClick r:id="rId5"/>
              </a:rPr>
              <a:t>docs</a:t>
            </a:r>
            <a:r>
              <a:rPr lang="ru-RU" dirty="0" smtClean="0">
                <a:hlinkClick r:id="rId5"/>
              </a:rPr>
              <a:t>/</a:t>
            </a:r>
            <a:r>
              <a:rPr lang="ru-RU" dirty="0" err="1" smtClean="0">
                <a:hlinkClick r:id="rId5"/>
              </a:rPr>
              <a:t>path</a:t>
            </a:r>
            <a:r>
              <a:rPr lang="ru-RU" dirty="0" smtClean="0">
                <a:hlinkClick r:id="rId5"/>
              </a:rPr>
              <a:t>/Каталоги и буклеты SANRIKS 2024/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также рекламные материалы доступны на нашем сайте в разделе "Рекламные материалы":</a:t>
            </a:r>
            <a:br>
              <a:rPr lang="ru-RU" dirty="0" smtClean="0"/>
            </a:br>
            <a:r>
              <a:rPr lang="ru-RU" dirty="0" smtClean="0">
                <a:hlinkClick r:id="rId6"/>
              </a:rPr>
              <a:t>https://sanriks.ru/print/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pic>
        <p:nvPicPr>
          <p:cNvPr id="5" name="Рисунок 4" descr="иконка-5-лет-гарант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97155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62" y="2928934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1500174"/>
            <a:ext cx="7572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 нашем ассортименте кабины 2 типов: коллекция </a:t>
            </a:r>
            <a:r>
              <a:rPr lang="en-US" sz="1600" b="1" dirty="0" smtClean="0">
                <a:solidFill>
                  <a:srgbClr val="FF0000"/>
                </a:solidFill>
              </a:rPr>
              <a:t>JIVE </a:t>
            </a:r>
            <a:r>
              <a:rPr lang="ru-RU" sz="1600" b="1" dirty="0" smtClean="0">
                <a:solidFill>
                  <a:srgbClr val="FF0000"/>
                </a:solidFill>
              </a:rPr>
              <a:t>(серия эконом)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и </a:t>
            </a:r>
            <a:r>
              <a:rPr lang="en-US" sz="1600" b="1" dirty="0" err="1" smtClean="0">
                <a:solidFill>
                  <a:srgbClr val="FF0000"/>
                </a:solidFill>
              </a:rPr>
              <a:t>Classica</a:t>
            </a:r>
            <a:r>
              <a:rPr lang="ru-RU" sz="1600" b="1" dirty="0" smtClean="0">
                <a:solidFill>
                  <a:srgbClr val="FF0000"/>
                </a:solidFill>
              </a:rPr>
              <a:t> (более дорогие комплектующие). </a:t>
            </a:r>
            <a:r>
              <a:rPr lang="ru-RU" sz="1600" b="1" dirty="0" smtClean="0"/>
              <a:t>Все остальное-отличие в комплектации.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Кабины могут отличаться формой и размерами: </a:t>
            </a:r>
            <a:r>
              <a:rPr lang="ru-RU" sz="1600" b="1" dirty="0" smtClean="0">
                <a:solidFill>
                  <a:srgbClr val="FF0000"/>
                </a:solidFill>
              </a:rPr>
              <a:t>80х80, 90х90, 100х100, 120х80 </a:t>
            </a:r>
            <a:r>
              <a:rPr lang="ru-RU" sz="1600" b="1" dirty="0" smtClean="0"/>
              <a:t>(из складской программы) и также завод делает 120х120 и 150х80, пока не привозили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Под заказ товар не возим. Продаем только со склада, но можно озвучивать пожелания для заведения под склад к будущим заказам с завода. Кабины можем заказывать от 20шт за 1 единицу изделия</a:t>
            </a:r>
          </a:p>
          <a:p>
            <a:endParaRPr lang="ru-RU" sz="1600" b="1" dirty="0" smtClean="0"/>
          </a:p>
          <a:p>
            <a:r>
              <a:rPr lang="ru-RU" sz="1600" b="1" dirty="0" smtClean="0">
                <a:solidFill>
                  <a:srgbClr val="FF0000"/>
                </a:solidFill>
              </a:rPr>
              <a:t>Кабины могут быть с гидромассажем и без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Также комплектация кабин может отличаться: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</a:rPr>
              <a:t>стеклом (прозрачное, матовое, тонированное)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</a:rPr>
              <a:t> цветом внутренних стенок (белый, черный, </a:t>
            </a:r>
            <a:r>
              <a:rPr lang="ru-RU" sz="1600" b="1" dirty="0" err="1" smtClean="0">
                <a:solidFill>
                  <a:srgbClr val="FF0000"/>
                </a:solidFill>
              </a:rPr>
              <a:t>голубой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ru-RU" sz="1600" b="1" dirty="0" err="1" smtClean="0">
                <a:solidFill>
                  <a:srgbClr val="FF0000"/>
                </a:solidFill>
              </a:rPr>
              <a:t>капуччино</a:t>
            </a:r>
            <a:r>
              <a:rPr lang="ru-RU" sz="16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</a:rPr>
              <a:t> цветом профиля (белый, черный)</a:t>
            </a:r>
          </a:p>
          <a:p>
            <a:pPr>
              <a:buFontTx/>
              <a:buChar char="-"/>
            </a:pPr>
            <a:endParaRPr lang="ru-RU" sz="1600" b="1" dirty="0" smtClean="0"/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</a:rPr>
              <a:t>Все кабины ТМ Мелодия возим с крышей. Все кабины укомплектованы сифоном с опцией сбора волос, верхним и ручным душем, полочкой, смесителем </a:t>
            </a:r>
            <a:r>
              <a:rPr lang="ru-RU" sz="1600" b="1" dirty="0" smtClean="0"/>
              <a:t>(латунь китайского заводского пр-ва </a:t>
            </a:r>
            <a:r>
              <a:rPr lang="en-US" sz="1600" b="1" dirty="0" err="1" smtClean="0"/>
              <a:t>noname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>
              <a:buFontTx/>
              <a:buChar char="-"/>
            </a:pP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1285860"/>
            <a:ext cx="49544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/>
              <a:t>Разберем, из чего состоит кабина:</a:t>
            </a:r>
            <a:endParaRPr lang="ru-RU" sz="2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785926"/>
            <a:ext cx="4343924" cy="47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785926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Крыша: изготовлена из качественного сырья, имеет идеальную геометрию и качественный верхний душ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786058"/>
            <a:ext cx="2214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Профиль: уникален, спроектирован инженерами завода и изготовлен из алюминия, качественно окрашен, что защити его от коррозии</a:t>
            </a:r>
          </a:p>
          <a:p>
            <a:endParaRPr lang="ru-RU" sz="1200" dirty="0" smtClean="0"/>
          </a:p>
          <a:p>
            <a:r>
              <a:rPr lang="ru-RU" sz="1200" dirty="0" smtClean="0"/>
              <a:t>Стекла: качественные закаленные стекла, безопасны для человека даже в случае боя стекла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5143512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Поддон: изготовлен из высококачественного АБС/ПММА собственного производства, имеет идеальный блеск и геометрию, усилен ДСП 16мм и каркасом на 5 точках опоры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43702" y="2428868"/>
            <a:ext cx="2071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Качественная фурнитура и запчасти: аксессуары имеют высокое качество и современный дизайн, латунный смеситель с длительным сроком службы, качественный сифон с </a:t>
            </a:r>
            <a:r>
              <a:rPr lang="ru-RU" sz="1200" dirty="0" err="1" smtClean="0"/>
              <a:t>гидрозатвором</a:t>
            </a:r>
            <a:r>
              <a:rPr lang="ru-RU" sz="1200" dirty="0" smtClean="0"/>
              <a:t>. Который устраняет </a:t>
            </a:r>
            <a:r>
              <a:rPr lang="ru-RU" sz="1200" dirty="0" err="1" smtClean="0"/>
              <a:t>запахи+опция</a:t>
            </a:r>
            <a:r>
              <a:rPr lang="ru-RU" sz="1200" dirty="0" smtClean="0"/>
              <a:t> сбора волос и грязи облегчает обслуживание кабины, съемный экран поддона обеспечивает доступ к обслуживанию, усиленные верхние двойные ролики, двери легко снимать и ставить обратно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pic>
        <p:nvPicPr>
          <p:cNvPr id="28" name="Рисунок 27" descr="иконка_качеств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214290"/>
            <a:ext cx="971550" cy="971550"/>
          </a:xfrm>
          <a:prstGeom prst="rect">
            <a:avLst/>
          </a:prstGeom>
        </p:spPr>
      </p:pic>
      <p:pic>
        <p:nvPicPr>
          <p:cNvPr id="29" name="Рисунок 28" descr="иконка_продукция-застрахована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214290"/>
            <a:ext cx="971550" cy="9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1357298"/>
            <a:ext cx="7358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Видео с завода как бьется закаленное и не закаленное стекло</a:t>
            </a:r>
            <a:endParaRPr lang="ru-RU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5572140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Закаленное стекло разбилось в ролике 2 после того, как по нему ударили в определенном месте </a:t>
            </a:r>
            <a:r>
              <a:rPr lang="ru-RU" dirty="0" err="1" smtClean="0"/>
              <a:t>молотком=место</a:t>
            </a:r>
            <a:r>
              <a:rPr lang="ru-RU" dirty="0" smtClean="0"/>
              <a:t> напряжения. В 1м ролике обычное стекло сломалось сразу, а на закаленном я прыгала всем весом 56кг и оно не сломалось. Видео запускается в режиме презентации или по двойному щелчку мышкой</a:t>
            </a:r>
            <a:endParaRPr lang="ru-RU" dirty="0"/>
          </a:p>
        </p:txBody>
      </p:sp>
      <p:pic>
        <p:nvPicPr>
          <p:cNvPr id="10" name="VID-20231116-WA003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85720" y="2500306"/>
            <a:ext cx="3048000" cy="2286000"/>
          </a:xfrm>
          <a:prstGeom prst="rect">
            <a:avLst/>
          </a:prstGeom>
        </p:spPr>
      </p:pic>
      <p:pic>
        <p:nvPicPr>
          <p:cNvPr id="11" name="VID-20231116-WA003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786182" y="2500306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подложка_Melodia_бела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6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285860"/>
            <a:ext cx="800105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Как оценить качество душевой кабины и ее привлекательность для покупателя?</a:t>
            </a:r>
          </a:p>
          <a:p>
            <a:endParaRPr lang="ru-RU" sz="2500" b="1" dirty="0" smtClean="0"/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Дизайн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Функциональность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Срок службы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Цена</a:t>
            </a: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ru-RU" b="1" dirty="0" smtClean="0">
                <a:solidFill>
                  <a:srgbClr val="FF0000"/>
                </a:solidFill>
              </a:rPr>
              <a:t>По дизайну кабины от завода </a:t>
            </a:r>
            <a:r>
              <a:rPr lang="en-US" b="1" dirty="0" err="1" smtClean="0">
                <a:solidFill>
                  <a:srgbClr val="FF0000"/>
                </a:solidFill>
              </a:rPr>
              <a:t>Domani</a:t>
            </a:r>
            <a:r>
              <a:rPr lang="en-US" b="1" dirty="0" smtClean="0">
                <a:solidFill>
                  <a:srgbClr val="FF0000"/>
                </a:solidFill>
              </a:rPr>
              <a:t> Spa </a:t>
            </a:r>
            <a:r>
              <a:rPr lang="ru-RU" b="1" dirty="0" smtClean="0">
                <a:solidFill>
                  <a:srgbClr val="FF0000"/>
                </a:solidFill>
              </a:rPr>
              <a:t>признаны специалистами лучшими как среди кабин российского, так и китайского производства при таком же уровне цен как у конкурентов (!!!!)</a:t>
            </a:r>
          </a:p>
          <a:p>
            <a:pPr marL="342900" indent="-342900"/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ru-RU" b="1" dirty="0" smtClean="0"/>
              <a:t>Обзор можно посмотреть здесь: </a:t>
            </a:r>
            <a:r>
              <a:rPr lang="ru-RU" u="sng" dirty="0" smtClean="0">
                <a:hlinkClick r:id="rId3"/>
              </a:rPr>
              <a:t>https://www.youtube.com/watch?v=vvSFYqxLIeg</a:t>
            </a:r>
            <a:endParaRPr lang="ru-RU" u="sng" dirty="0" smtClean="0"/>
          </a:p>
          <a:p>
            <a:pPr marL="342900" indent="-342900"/>
            <a:endParaRPr lang="ru-RU" b="1" u="sng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ru-RU" b="1" u="sng" dirty="0" smtClean="0"/>
              <a:t>При этом заводом были сделаны улучшения конструкции:</a:t>
            </a:r>
          </a:p>
          <a:p>
            <a:pPr marL="342900" indent="-342900"/>
            <a:r>
              <a:rPr lang="ru-RU" u="sng" dirty="0" smtClean="0">
                <a:hlinkClick r:id="rId4"/>
              </a:rPr>
              <a:t>https://disk.yandex.ru/i/qCfy1MheUwQD2Q</a:t>
            </a:r>
            <a:endParaRPr lang="ru-RU" dirty="0" smtClean="0"/>
          </a:p>
          <a:p>
            <a:pPr marL="342900" indent="-342900"/>
            <a:endParaRPr lang="ru-RU" b="1" dirty="0" smtClean="0">
              <a:solidFill>
                <a:srgbClr val="FF0000"/>
              </a:solidFill>
            </a:endParaRPr>
          </a:p>
          <a:p>
            <a:endParaRPr lang="ru-RU" sz="2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1235</Words>
  <Application>Microsoft Office PowerPoint</Application>
  <PresentationFormat>Экран (4:3)</PresentationFormat>
  <Paragraphs>115</Paragraphs>
  <Slides>54</Slides>
  <Notes>9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user_PC</dc:creator>
  <cp:lastModifiedBy>Михайлова</cp:lastModifiedBy>
  <cp:revision>129</cp:revision>
  <dcterms:created xsi:type="dcterms:W3CDTF">2022-12-08T12:56:35Z</dcterms:created>
  <dcterms:modified xsi:type="dcterms:W3CDTF">2024-10-08T12:50:44Z</dcterms:modified>
</cp:coreProperties>
</file>