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838" r:id="rId2"/>
    <p:sldId id="839" r:id="rId3"/>
    <p:sldId id="84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3168" userDrawn="1">
          <p15:clr>
            <a:srgbClr val="FDE53C"/>
          </p15:clr>
        </p15:guide>
        <p15:guide id="8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ya Romanovskaya" initials="ER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0D8"/>
    <a:srgbClr val="8FC9F4"/>
    <a:srgbClr val="091426"/>
    <a:srgbClr val="122F68"/>
    <a:srgbClr val="26004C"/>
    <a:srgbClr val="420060"/>
    <a:srgbClr val="090B27"/>
    <a:srgbClr val="0B2C4C"/>
    <a:srgbClr val="3F18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3557" autoAdjust="0"/>
  </p:normalViewPr>
  <p:slideViewPr>
    <p:cSldViewPr snapToGrid="0" snapToObjects="1">
      <p:cViewPr varScale="1">
        <p:scale>
          <a:sx n="84" d="100"/>
          <a:sy n="84" d="100"/>
        </p:scale>
        <p:origin x="538" y="82"/>
      </p:cViewPr>
      <p:guideLst>
        <p:guide orient="horz" pos="31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35C13-E0B0-41C8-8588-5270034DA35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3714-1275-481E-9174-CC4511D70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2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3F1877"/>
            </a:gs>
            <a:gs pos="46000">
              <a:srgbClr val="26004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E8543A-F57A-F649-9268-15625C3EA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-1867841" y="-2201883"/>
            <a:ext cx="6007707" cy="60077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755E79-D454-DC45-9039-9289271A1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69816" y="1448647"/>
            <a:ext cx="7398888" cy="12814300"/>
          </a:xfrm>
          <a:prstGeom prst="rect">
            <a:avLst/>
          </a:prstGeom>
          <a:effectLst>
            <a:outerShdw algn="ctr" rotWithShape="0">
              <a:schemeClr val="bg1">
                <a:alpha val="49000"/>
              </a:schemeClr>
            </a:outerShdw>
          </a:effectLst>
        </p:spPr>
      </p:pic>
      <p:sp>
        <p:nvSpPr>
          <p:cNvPr id="8" name="Текст 5">
            <a:extLst>
              <a:ext uri="{FF2B5EF4-FFF2-40B4-BE49-F238E27FC236}">
                <a16:creationId xmlns:a16="http://schemas.microsoft.com/office/drawing/2014/main" id="{E3A3DD17-D366-1F4E-BB46-9EC8F0EA4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853" y="606624"/>
            <a:ext cx="1073819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320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28600" indent="0">
              <a:buNone/>
              <a:defRPr lang="ru-RU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685800" indent="0">
              <a:buNone/>
              <a:defRPr lang="ru-RU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43000" indent="0"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600200" indent="0">
              <a:buNone/>
              <a:defRPr lang="ru-RU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marL="0" lvl="0"/>
            <a:r>
              <a:rPr lang="ru-RU" dirty="0"/>
              <a:t>Заголовок слайда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2B325A2F-E5C7-3D4B-B188-54450EBCA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853" y="450049"/>
            <a:ext cx="10738198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ru-RU" sz="1050" b="1" dirty="0" smtClean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/>
            <a:r>
              <a:rPr lang="ru-RU" dirty="0"/>
              <a:t>РУБРИКАТОР</a:t>
            </a:r>
          </a:p>
        </p:txBody>
      </p:sp>
    </p:spTree>
    <p:extLst>
      <p:ext uri="{BB962C8B-B14F-4D97-AF65-F5344CB8AC3E}">
        <p14:creationId xmlns:p14="http://schemas.microsoft.com/office/powerpoint/2010/main" val="244261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0">
              <a:srgbClr val="3F1877"/>
            </a:gs>
            <a:gs pos="46000">
              <a:srgbClr val="2600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A36F5C-8911-4246-B433-6623C03CD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35124" y="-3533328"/>
            <a:ext cx="8360545" cy="14479815"/>
          </a:xfrm>
          <a:prstGeom prst="rect">
            <a:avLst/>
          </a:prstGeom>
          <a:effectLst>
            <a:outerShdw algn="ctr" rotWithShape="0">
              <a:schemeClr val="bg1">
                <a:alpha val="49000"/>
              </a:schemeClr>
            </a:outerShdw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2974AA5-D7CC-9641-9EDE-02EC12210663}"/>
              </a:ext>
            </a:extLst>
          </p:cNvPr>
          <p:cNvSpPr/>
          <p:nvPr userDrawn="1"/>
        </p:nvSpPr>
        <p:spPr>
          <a:xfrm>
            <a:off x="-1075547" y="268779"/>
            <a:ext cx="6320442" cy="6320442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280A3D7-4873-6F41-A260-AE91539225BB}"/>
              </a:ext>
            </a:extLst>
          </p:cNvPr>
          <p:cNvSpPr/>
          <p:nvPr userDrawn="1"/>
        </p:nvSpPr>
        <p:spPr>
          <a:xfrm>
            <a:off x="-3799977" y="-2455651"/>
            <a:ext cx="11769302" cy="11769302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73DFBC8-0E13-4146-91A4-88B7865F97BF}"/>
              </a:ext>
            </a:extLst>
          </p:cNvPr>
          <p:cNvSpPr/>
          <p:nvPr userDrawn="1"/>
        </p:nvSpPr>
        <p:spPr>
          <a:xfrm>
            <a:off x="-7178704" y="-5820406"/>
            <a:ext cx="18526756" cy="18526756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006838D-D259-9447-9987-007E005857EE}"/>
              </a:ext>
            </a:extLst>
          </p:cNvPr>
          <p:cNvSpPr/>
          <p:nvPr userDrawn="1"/>
        </p:nvSpPr>
        <p:spPr>
          <a:xfrm flipV="1">
            <a:off x="190097" y="5776421"/>
            <a:ext cx="812800" cy="812800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81786E5-BBEA-3148-8774-F504B5BFB957}"/>
              </a:ext>
            </a:extLst>
          </p:cNvPr>
          <p:cNvSpPr/>
          <p:nvPr userDrawn="1"/>
        </p:nvSpPr>
        <p:spPr>
          <a:xfrm flipV="1">
            <a:off x="-3563541" y="3613979"/>
            <a:ext cx="406400" cy="406400"/>
          </a:xfrm>
          <a:prstGeom prst="ellipse">
            <a:avLst/>
          </a:prstGeom>
          <a:noFill/>
          <a:ln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CA448A4-E59F-034A-B734-6B02499C7EC9}"/>
              </a:ext>
            </a:extLst>
          </p:cNvPr>
          <p:cNvSpPr/>
          <p:nvPr userDrawn="1"/>
        </p:nvSpPr>
        <p:spPr>
          <a:xfrm flipV="1">
            <a:off x="7005391" y="255454"/>
            <a:ext cx="167213" cy="167213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1C6F12-B734-264B-9BEA-1B435071C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7465045" y="-3433629"/>
            <a:ext cx="6731587" cy="6731587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9385275B-F255-694C-AAD7-91266AC5FB98}"/>
              </a:ext>
            </a:extLst>
          </p:cNvPr>
          <p:cNvSpPr/>
          <p:nvPr userDrawn="1"/>
        </p:nvSpPr>
        <p:spPr>
          <a:xfrm flipV="1">
            <a:off x="10903100" y="5642978"/>
            <a:ext cx="270417" cy="270417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023968-5E16-A940-BCA0-4AB230E81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853" y="606624"/>
            <a:ext cx="1073819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320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28600" indent="0">
              <a:buNone/>
              <a:defRPr lang="ru-RU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685800" indent="0">
              <a:buNone/>
              <a:defRPr lang="ru-RU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43000" indent="0"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600200" indent="0">
              <a:buNone/>
              <a:defRPr lang="ru-RU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marL="0" lvl="0"/>
            <a:r>
              <a:rPr lang="ru-RU" dirty="0"/>
              <a:t>Заголовок слайда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1EBA4D10-A1B6-9A4A-9090-BE2551B42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853" y="450049"/>
            <a:ext cx="10738198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ru-RU" sz="1050" b="1" dirty="0" smtClean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/>
            <a:r>
              <a:rPr lang="ru-RU" dirty="0"/>
              <a:t>РУБРИКАТОР</a:t>
            </a:r>
          </a:p>
        </p:txBody>
      </p:sp>
    </p:spTree>
    <p:extLst>
      <p:ext uri="{BB962C8B-B14F-4D97-AF65-F5344CB8AC3E}">
        <p14:creationId xmlns:p14="http://schemas.microsoft.com/office/powerpoint/2010/main" val="408136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1877"/>
            </a:gs>
            <a:gs pos="46000">
              <a:srgbClr val="2600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49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26B43"/>
          </p15:clr>
        </p15:guide>
        <p15:guide id="2" pos="7197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1ECDA-4BBF-4409-AE77-9E6FFB2511CD}"/>
              </a:ext>
            </a:extLst>
          </p:cNvPr>
          <p:cNvSpPr txBox="1"/>
          <p:nvPr/>
        </p:nvSpPr>
        <p:spPr>
          <a:xfrm>
            <a:off x="4660195" y="828223"/>
            <a:ext cx="7291951" cy="4647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Узкий корпус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Механическое управление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Мощность  1,5 кВт</a:t>
            </a:r>
            <a:endPara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Индикация нагрева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Гарантия 2 + 7 лет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3-х </a:t>
            </a:r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слойная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эмаль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 / 50 / 80 л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768853" y="828223"/>
            <a:ext cx="345060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200" b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6858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430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600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Haier</a:t>
            </a:r>
            <a:r>
              <a:rPr lang="ru-RU" dirty="0"/>
              <a:t> </a:t>
            </a:r>
            <a:r>
              <a:rPr lang="en-US" dirty="0" smtClean="0"/>
              <a:t>B</a:t>
            </a:r>
            <a:r>
              <a:rPr lang="ru-RU" dirty="0" smtClean="0"/>
              <a:t>1</a:t>
            </a:r>
            <a:r>
              <a:rPr lang="en-US" dirty="0" smtClean="0"/>
              <a:t> SLIM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68853" y="450049"/>
            <a:ext cx="10738198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05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Электрические водонагреватели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778" r="73776" b="92000"/>
          <a:stretch>
            <a:fillRect/>
          </a:stretch>
        </p:blipFill>
        <p:spPr>
          <a:xfrm>
            <a:off x="9910621" y="-52202"/>
            <a:ext cx="2041525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2135" y="2510101"/>
            <a:ext cx="2988272" cy="29655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0483" y="5890590"/>
            <a:ext cx="12192000" cy="967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09020" y="5890590"/>
            <a:ext cx="11352994" cy="967410"/>
            <a:chOff x="828523" y="1447799"/>
            <a:chExt cx="11352994" cy="96741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/>
            <a:srcRect t="23578" b="52761"/>
            <a:stretch/>
          </p:blipFill>
          <p:spPr>
            <a:xfrm>
              <a:off x="4247998" y="1447800"/>
              <a:ext cx="3528224" cy="96740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/>
            <a:srcRect t="47241" b="28094"/>
            <a:stretch/>
          </p:blipFill>
          <p:spPr>
            <a:xfrm>
              <a:off x="7776222" y="1451113"/>
              <a:ext cx="3419475" cy="96409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/>
            <a:srcRect b="75585"/>
            <a:stretch/>
          </p:blipFill>
          <p:spPr>
            <a:xfrm>
              <a:off x="828523" y="1447800"/>
              <a:ext cx="3419475" cy="96740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/>
            <a:srcRect t="77759" r="73737"/>
            <a:stretch/>
          </p:blipFill>
          <p:spPr>
            <a:xfrm>
              <a:off x="11195697" y="1447799"/>
              <a:ext cx="985820" cy="967409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197" y="1504171"/>
            <a:ext cx="1919917" cy="40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778" r="73776" b="92000"/>
          <a:stretch>
            <a:fillRect/>
          </a:stretch>
        </p:blipFill>
        <p:spPr>
          <a:xfrm>
            <a:off x="10421931" y="-41458"/>
            <a:ext cx="1486122" cy="62634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84115"/>
              </p:ext>
            </p:extLst>
          </p:nvPr>
        </p:nvGraphicFramePr>
        <p:xfrm>
          <a:off x="5827916" y="584886"/>
          <a:ext cx="6113189" cy="59675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44827">
                  <a:extLst>
                    <a:ext uri="{9D8B030D-6E8A-4147-A177-3AD203B41FA5}">
                      <a16:colId xmlns:a16="http://schemas.microsoft.com/office/drawing/2014/main" val="3310227974"/>
                    </a:ext>
                  </a:extLst>
                </a:gridCol>
                <a:gridCol w="1489454">
                  <a:extLst>
                    <a:ext uri="{9D8B030D-6E8A-4147-A177-3AD203B41FA5}">
                      <a16:colId xmlns:a16="http://schemas.microsoft.com/office/drawing/2014/main" val="2969424621"/>
                    </a:ext>
                  </a:extLst>
                </a:gridCol>
                <a:gridCol w="1489454">
                  <a:extLst>
                    <a:ext uri="{9D8B030D-6E8A-4147-A177-3AD203B41FA5}">
                      <a16:colId xmlns:a16="http://schemas.microsoft.com/office/drawing/2014/main" val="2690645370"/>
                    </a:ext>
                  </a:extLst>
                </a:gridCol>
                <a:gridCol w="1489454">
                  <a:extLst>
                    <a:ext uri="{9D8B030D-6E8A-4147-A177-3AD203B41FA5}">
                      <a16:colId xmlns:a16="http://schemas.microsoft.com/office/drawing/2014/main" val="2850117588"/>
                    </a:ext>
                  </a:extLst>
                </a:gridCol>
              </a:tblGrid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ES30V-B1</a:t>
                      </a:r>
                      <a:r>
                        <a:rPr lang="en-US" sz="14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SLIM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ES50V-B1</a:t>
                      </a:r>
                      <a:r>
                        <a:rPr lang="en-US" sz="14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SLIM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ES80V-B1</a:t>
                      </a:r>
                      <a:r>
                        <a:rPr lang="en-US" sz="14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SLIM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842100"/>
                  </a:ext>
                </a:extLst>
              </a:tr>
              <a:tr h="448881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Объем, л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л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л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л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345808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Мощность, кВт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44882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нагрева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ч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ч 50 мин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ч 45 мин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072095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Артикул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GA0GH9E01RU</a:t>
                      </a:r>
                      <a:endParaRPr lang="en-US" sz="12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GA0GH8E01RU</a:t>
                      </a:r>
                      <a:endParaRPr lang="en-US" sz="12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GA0GHAE01RU</a:t>
                      </a:r>
                      <a:endParaRPr lang="en-US" sz="12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321841"/>
                  </a:ext>
                </a:extLst>
              </a:tr>
              <a:tr h="71456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Габариты прибора</a:t>
                      </a:r>
                      <a:b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ВхШхГ</a:t>
                      </a: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мм)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580х360х370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720х360х370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1250х360х370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137508"/>
                  </a:ext>
                </a:extLst>
              </a:tr>
              <a:tr h="71456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Габариты упаковки</a:t>
                      </a:r>
                      <a:b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ВхШхГ</a:t>
                      </a: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мм)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680х420х430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820х420х430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1350х420х430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762262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нетто, кг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507815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брутто, кг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910503"/>
                  </a:ext>
                </a:extLst>
              </a:tr>
              <a:tr h="47791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брутто, м³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0,123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0,148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0,244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27718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управления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Механический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extLst>
                  <a:ext uri="{0D108BD9-81ED-4DB2-BD59-A6C34878D82A}">
                    <a16:rowId xmlns:a16="http://schemas.microsoft.com/office/drawing/2014/main" val="2380325432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корпуса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Слим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Цилиндрический (узкий, круглый)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extLst>
                  <a:ext uri="{0D108BD9-81ED-4DB2-BD59-A6C34878D82A}">
                    <a16:rowId xmlns:a16="http://schemas.microsoft.com/office/drawing/2014/main" val="3540524114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монтажа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Вертикальный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extLst>
                  <a:ext uri="{0D108BD9-81ED-4DB2-BD59-A6C34878D82A}">
                    <a16:rowId xmlns:a16="http://schemas.microsoft.com/office/drawing/2014/main" val="41191830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Комплектация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ShockProof,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редохранительный </a:t>
                      </a: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клапан и крепеж </a:t>
                      </a:r>
                      <a:endParaRPr lang="ru-RU" sz="140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установки в комплекте поставки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extLst>
                  <a:ext uri="{0D108BD9-81ED-4DB2-BD59-A6C34878D82A}">
                    <a16:rowId xmlns:a16="http://schemas.microsoft.com/office/drawing/2014/main" val="3524145466"/>
                  </a:ext>
                </a:extLst>
              </a:tr>
            </a:tbl>
          </a:graphicData>
        </a:graphic>
      </p:graphicFrame>
      <p:sp>
        <p:nvSpPr>
          <p:cNvPr id="5" name="Текст 1"/>
          <p:cNvSpPr txBox="1">
            <a:spLocks/>
          </p:cNvSpPr>
          <p:nvPr/>
        </p:nvSpPr>
        <p:spPr>
          <a:xfrm>
            <a:off x="768853" y="385025"/>
            <a:ext cx="345060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200" b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6858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430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600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Haier</a:t>
            </a:r>
            <a:r>
              <a:rPr lang="ru-RU" dirty="0"/>
              <a:t> </a:t>
            </a:r>
            <a:r>
              <a:rPr lang="en-US" dirty="0" smtClean="0"/>
              <a:t>B1 SLIM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15" y="828223"/>
            <a:ext cx="2650144" cy="56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r="21484" b="19401"/>
          <a:stretch/>
        </p:blipFill>
        <p:spPr>
          <a:xfrm>
            <a:off x="9464096" y="0"/>
            <a:ext cx="2727904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40824"/>
          <a:stretch/>
        </p:blipFill>
        <p:spPr>
          <a:xfrm>
            <a:off x="5218774" y="3267182"/>
            <a:ext cx="3857625" cy="33647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 b="44420"/>
          <a:stretch/>
        </p:blipFill>
        <p:spPr>
          <a:xfrm>
            <a:off x="5218774" y="246581"/>
            <a:ext cx="3857625" cy="26918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b="19551"/>
          <a:stretch/>
        </p:blipFill>
        <p:spPr>
          <a:xfrm>
            <a:off x="-1" y="0"/>
            <a:ext cx="4831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22813</TotalTime>
  <Words>133</Words>
  <Application>Microsoft Office PowerPoint</Application>
  <PresentationFormat>Широкоэкранный</PresentationFormat>
  <Paragraphs>59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Юрий Романов</cp:lastModifiedBy>
  <cp:revision>263</cp:revision>
  <dcterms:created xsi:type="dcterms:W3CDTF">2019-03-21T04:42:53Z</dcterms:created>
  <dcterms:modified xsi:type="dcterms:W3CDTF">2024-11-05T05:48:09Z</dcterms:modified>
  <cp:category/>
</cp:coreProperties>
</file>