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869" r:id="rId2"/>
    <p:sldId id="8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3168" userDrawn="1">
          <p15:clr>
            <a:srgbClr val="FDE53C"/>
          </p15:clr>
        </p15:guide>
        <p15:guide id="8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ya Romanovskaya" initials="ER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40D8"/>
    <a:srgbClr val="8FC9F4"/>
    <a:srgbClr val="091426"/>
    <a:srgbClr val="122F68"/>
    <a:srgbClr val="26004C"/>
    <a:srgbClr val="420060"/>
    <a:srgbClr val="090B27"/>
    <a:srgbClr val="0B2C4C"/>
    <a:srgbClr val="3F18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3557" autoAdjust="0"/>
  </p:normalViewPr>
  <p:slideViewPr>
    <p:cSldViewPr snapToGrid="0" snapToObjects="1">
      <p:cViewPr varScale="1">
        <p:scale>
          <a:sx n="62" d="100"/>
          <a:sy n="62" d="100"/>
        </p:scale>
        <p:origin x="796" y="44"/>
      </p:cViewPr>
      <p:guideLst>
        <p:guide orient="horz" pos="31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35C13-E0B0-41C8-8588-5270034DA356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3714-1275-481E-9174-CC4511D70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2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3F1877"/>
            </a:gs>
            <a:gs pos="46000">
              <a:srgbClr val="26004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E8543A-F57A-F649-9268-15625C3EA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-1867841" y="-2201883"/>
            <a:ext cx="6007707" cy="60077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755E79-D454-DC45-9039-9289271A1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69816" y="1448647"/>
            <a:ext cx="7398888" cy="12814300"/>
          </a:xfrm>
          <a:prstGeom prst="rect">
            <a:avLst/>
          </a:prstGeom>
          <a:effectLst>
            <a:outerShdw algn="ctr" rotWithShape="0">
              <a:schemeClr val="bg1">
                <a:alpha val="49000"/>
              </a:schemeClr>
            </a:outerShdw>
          </a:effectLst>
        </p:spPr>
      </p:pic>
      <p:sp>
        <p:nvSpPr>
          <p:cNvPr id="8" name="Текст 5">
            <a:extLst>
              <a:ext uri="{FF2B5EF4-FFF2-40B4-BE49-F238E27FC236}">
                <a16:creationId xmlns:a16="http://schemas.microsoft.com/office/drawing/2014/main" id="{E3A3DD17-D366-1F4E-BB46-9EC8F0EA4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853" y="606624"/>
            <a:ext cx="1073819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320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28600" indent="0">
              <a:buNone/>
              <a:defRPr lang="ru-RU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685800" indent="0">
              <a:buNone/>
              <a:defRPr lang="ru-RU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43000" indent="0"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600200" indent="0">
              <a:buNone/>
              <a:defRPr lang="ru-RU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marL="0" lvl="0"/>
            <a:r>
              <a:rPr lang="ru-RU" dirty="0"/>
              <a:t>Заголовок слайда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2B325A2F-E5C7-3D4B-B188-54450EBCA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853" y="450049"/>
            <a:ext cx="10738198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ru-RU" sz="1050" b="1" dirty="0" smtClean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/>
            <a:r>
              <a:rPr lang="ru-RU" dirty="0"/>
              <a:t>РУБРИКАТОР</a:t>
            </a:r>
          </a:p>
        </p:txBody>
      </p:sp>
    </p:spTree>
    <p:extLst>
      <p:ext uri="{BB962C8B-B14F-4D97-AF65-F5344CB8AC3E}">
        <p14:creationId xmlns:p14="http://schemas.microsoft.com/office/powerpoint/2010/main" val="244261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0">
              <a:srgbClr val="3F1877"/>
            </a:gs>
            <a:gs pos="46000">
              <a:srgbClr val="2600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A36F5C-8911-4246-B433-6623C03CD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35124" y="-3533328"/>
            <a:ext cx="8360545" cy="14479815"/>
          </a:xfrm>
          <a:prstGeom prst="rect">
            <a:avLst/>
          </a:prstGeom>
          <a:effectLst>
            <a:outerShdw algn="ctr" rotWithShape="0">
              <a:schemeClr val="bg1">
                <a:alpha val="49000"/>
              </a:schemeClr>
            </a:outerShdw>
          </a:effec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2974AA5-D7CC-9641-9EDE-02EC12210663}"/>
              </a:ext>
            </a:extLst>
          </p:cNvPr>
          <p:cNvSpPr/>
          <p:nvPr userDrawn="1"/>
        </p:nvSpPr>
        <p:spPr>
          <a:xfrm>
            <a:off x="-1075547" y="268779"/>
            <a:ext cx="6320442" cy="6320442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280A3D7-4873-6F41-A260-AE91539225BB}"/>
              </a:ext>
            </a:extLst>
          </p:cNvPr>
          <p:cNvSpPr/>
          <p:nvPr userDrawn="1"/>
        </p:nvSpPr>
        <p:spPr>
          <a:xfrm>
            <a:off x="-3799977" y="-2455651"/>
            <a:ext cx="11769302" cy="11769302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73DFBC8-0E13-4146-91A4-88B7865F97BF}"/>
              </a:ext>
            </a:extLst>
          </p:cNvPr>
          <p:cNvSpPr/>
          <p:nvPr userDrawn="1"/>
        </p:nvSpPr>
        <p:spPr>
          <a:xfrm>
            <a:off x="-7178704" y="-5820406"/>
            <a:ext cx="18526756" cy="18526756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006838D-D259-9447-9987-007E005857EE}"/>
              </a:ext>
            </a:extLst>
          </p:cNvPr>
          <p:cNvSpPr/>
          <p:nvPr userDrawn="1"/>
        </p:nvSpPr>
        <p:spPr>
          <a:xfrm flipV="1">
            <a:off x="190097" y="5776421"/>
            <a:ext cx="812800" cy="812800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81786E5-BBEA-3148-8774-F504B5BFB957}"/>
              </a:ext>
            </a:extLst>
          </p:cNvPr>
          <p:cNvSpPr/>
          <p:nvPr userDrawn="1"/>
        </p:nvSpPr>
        <p:spPr>
          <a:xfrm flipV="1">
            <a:off x="-3563541" y="3613979"/>
            <a:ext cx="406400" cy="406400"/>
          </a:xfrm>
          <a:prstGeom prst="ellipse">
            <a:avLst/>
          </a:prstGeom>
          <a:noFill/>
          <a:ln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CA448A4-E59F-034A-B734-6B02499C7EC9}"/>
              </a:ext>
            </a:extLst>
          </p:cNvPr>
          <p:cNvSpPr/>
          <p:nvPr userDrawn="1"/>
        </p:nvSpPr>
        <p:spPr>
          <a:xfrm flipV="1">
            <a:off x="7005391" y="255454"/>
            <a:ext cx="167213" cy="167213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1C6F12-B734-264B-9BEA-1B435071C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7465045" y="-3433629"/>
            <a:ext cx="6731587" cy="6731587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9385275B-F255-694C-AAD7-91266AC5FB98}"/>
              </a:ext>
            </a:extLst>
          </p:cNvPr>
          <p:cNvSpPr/>
          <p:nvPr userDrawn="1"/>
        </p:nvSpPr>
        <p:spPr>
          <a:xfrm flipV="1">
            <a:off x="10903100" y="5642978"/>
            <a:ext cx="270417" cy="270417"/>
          </a:xfrm>
          <a:prstGeom prst="ellipse">
            <a:avLst/>
          </a:prstGeom>
          <a:noFill/>
          <a:ln w="6350">
            <a:solidFill>
              <a:schemeClr val="bg1"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9023968-5E16-A940-BCA0-4AB230E81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853" y="606624"/>
            <a:ext cx="1073819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320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28600" indent="0">
              <a:buNone/>
              <a:defRPr lang="ru-RU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685800" indent="0">
              <a:buNone/>
              <a:defRPr lang="ru-RU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43000" indent="0"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600200" indent="0">
              <a:buNone/>
              <a:defRPr lang="ru-RU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marL="0" lvl="0"/>
            <a:r>
              <a:rPr lang="ru-RU" dirty="0"/>
              <a:t>Заголовок слайда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1EBA4D10-A1B6-9A4A-9090-BE2551B42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853" y="450049"/>
            <a:ext cx="10738198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ru-RU" sz="1050" b="1" dirty="0" smtClean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/>
            <a:r>
              <a:rPr lang="ru-RU" dirty="0"/>
              <a:t>РУБРИКАТОР</a:t>
            </a:r>
          </a:p>
        </p:txBody>
      </p:sp>
    </p:spTree>
    <p:extLst>
      <p:ext uri="{BB962C8B-B14F-4D97-AF65-F5344CB8AC3E}">
        <p14:creationId xmlns:p14="http://schemas.microsoft.com/office/powerpoint/2010/main" val="40813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79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1877"/>
            </a:gs>
            <a:gs pos="46000">
              <a:srgbClr val="26004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49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26B43"/>
          </p15:clr>
        </p15:guide>
        <p15:guide id="2" pos="7197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11ECDA-4BBF-4409-AE77-9E6FFB2511CD}"/>
              </a:ext>
            </a:extLst>
          </p:cNvPr>
          <p:cNvSpPr txBox="1"/>
          <p:nvPr/>
        </p:nvSpPr>
        <p:spPr>
          <a:xfrm>
            <a:off x="4527933" y="1271421"/>
            <a:ext cx="7291951" cy="4647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Механическое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управление, термометр</a:t>
            </a:r>
            <a:endParaRPr lang="ru-RU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Гарантия 2 + 7 лет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Мощность 1,5 кВт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Диаметр корпуса 38 см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Крепеж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 клапан в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комплекте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3-х </a:t>
            </a:r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слойная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эмаль</a:t>
            </a:r>
            <a:endParaRPr lang="en-US" sz="24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 /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50 / 80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/ 100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л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Текст 1"/>
          <p:cNvSpPr txBox="1">
            <a:spLocks/>
          </p:cNvSpPr>
          <p:nvPr/>
        </p:nvSpPr>
        <p:spPr>
          <a:xfrm>
            <a:off x="987515" y="739986"/>
            <a:ext cx="292850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200" b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6858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430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600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/>
              <a:t>Haier</a:t>
            </a:r>
            <a:r>
              <a:rPr lang="ru-RU" dirty="0"/>
              <a:t> </a:t>
            </a:r>
            <a:r>
              <a:rPr lang="ru-RU" dirty="0" smtClean="0"/>
              <a:t>С1</a:t>
            </a:r>
            <a:endParaRPr lang="ru-RU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768853" y="450049"/>
            <a:ext cx="10738198" cy="145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05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Электрические водонагреватели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4411" y="3610581"/>
            <a:ext cx="2988272" cy="29655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20">
                        <a14:foregroundMark x1="42205" y1="24449" x2="58935" y2="37225"/>
                        <a14:foregroundMark x1="43726" y1="35242" x2="58935" y2="21366"/>
                        <a14:foregroundMark x1="12548" y1="93833" x2="85551" y2="92952"/>
                        <a14:foregroundMark x1="36882" y1="95374" x2="50951" y2="98238"/>
                        <a14:foregroundMark x1="71483" y1="94934" x2="46768" y2="96696"/>
                        <a14:foregroundMark x1="60456" y1="25991" x2="47909" y2="31498"/>
                        <a14:foregroundMark x1="68821" y1="77753" x2="93536" y2="78855"/>
                        <a14:foregroundMark x1="91255" y1="81498" x2="99620" y2="82819"/>
                        <a14:backgroundMark x1="2662" y1="3084" x2="23194" y2="441"/>
                        <a14:backgroundMark x1="96198" y1="2643" x2="61977" y2="0"/>
                        <a14:backgroundMark x1="6464" y1="1762" x2="40684" y2="220"/>
                        <a14:backgroundMark x1="3802" y1="95815" x2="12928" y2="99559"/>
                        <a14:backgroundMark x1="70722" y1="98899" x2="97719" y2="96476"/>
                        <a14:backgroundMark x1="20152" y1="99119" x2="42586" y2="99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9"/>
          <a:stretch/>
        </p:blipFill>
        <p:spPr bwMode="auto">
          <a:xfrm>
            <a:off x="987514" y="1519930"/>
            <a:ext cx="2928504" cy="49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0483" y="5890590"/>
            <a:ext cx="12192000" cy="967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987515" y="135161"/>
            <a:ext cx="292850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3200" b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28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6858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1430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mtClean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6002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/>
              <a:t>Haier</a:t>
            </a:r>
            <a:r>
              <a:rPr lang="ru-RU" dirty="0"/>
              <a:t> </a:t>
            </a:r>
            <a:r>
              <a:rPr lang="ru-RU" dirty="0" smtClean="0"/>
              <a:t>С1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20">
                        <a14:foregroundMark x1="42205" y1="24449" x2="58935" y2="37225"/>
                        <a14:foregroundMark x1="43726" y1="35242" x2="58935" y2="21366"/>
                        <a14:foregroundMark x1="12548" y1="93833" x2="85551" y2="92952"/>
                        <a14:foregroundMark x1="36882" y1="95374" x2="50951" y2="98238"/>
                        <a14:foregroundMark x1="71483" y1="94934" x2="46768" y2="96696"/>
                        <a14:foregroundMark x1="60456" y1="25991" x2="47909" y2="31498"/>
                        <a14:foregroundMark x1="68821" y1="77753" x2="93536" y2="78855"/>
                        <a14:foregroundMark x1="91255" y1="81498" x2="99620" y2="82819"/>
                        <a14:backgroundMark x1="2662" y1="3084" x2="23194" y2="441"/>
                        <a14:backgroundMark x1="96198" y1="2643" x2="61977" y2="0"/>
                        <a14:backgroundMark x1="6464" y1="1762" x2="40684" y2="220"/>
                        <a14:backgroundMark x1="3802" y1="95815" x2="12928" y2="99559"/>
                        <a14:backgroundMark x1="70722" y1="98899" x2="97719" y2="96476"/>
                        <a14:backgroundMark x1="20152" y1="99119" x2="42586" y2="99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9"/>
          <a:stretch/>
        </p:blipFill>
        <p:spPr bwMode="auto">
          <a:xfrm>
            <a:off x="987515" y="727696"/>
            <a:ext cx="2928504" cy="49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09020" y="5890590"/>
            <a:ext cx="11352994" cy="967410"/>
            <a:chOff x="828523" y="1447799"/>
            <a:chExt cx="11352994" cy="96741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t="23578" b="52761"/>
            <a:stretch/>
          </p:blipFill>
          <p:spPr>
            <a:xfrm>
              <a:off x="4247998" y="1447800"/>
              <a:ext cx="3528224" cy="96740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t="47241" b="28094"/>
            <a:stretch/>
          </p:blipFill>
          <p:spPr>
            <a:xfrm>
              <a:off x="7776222" y="1451113"/>
              <a:ext cx="3419475" cy="96409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b="75585"/>
            <a:stretch/>
          </p:blipFill>
          <p:spPr>
            <a:xfrm>
              <a:off x="828523" y="1447800"/>
              <a:ext cx="3419475" cy="96740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/>
            <a:srcRect t="77759" r="73737"/>
            <a:stretch/>
          </p:blipFill>
          <p:spPr>
            <a:xfrm>
              <a:off x="11195697" y="1447799"/>
              <a:ext cx="985820" cy="967409"/>
            </a:xfrm>
            <a:prstGeom prst="rect">
              <a:avLst/>
            </a:prstGeom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09245"/>
              </p:ext>
            </p:extLst>
          </p:nvPr>
        </p:nvGraphicFramePr>
        <p:xfrm>
          <a:off x="4404372" y="19212"/>
          <a:ext cx="7245264" cy="58670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67508">
                  <a:extLst>
                    <a:ext uri="{9D8B030D-6E8A-4147-A177-3AD203B41FA5}">
                      <a16:colId xmlns:a16="http://schemas.microsoft.com/office/drawing/2014/main" val="3310227974"/>
                    </a:ext>
                  </a:extLst>
                </a:gridCol>
                <a:gridCol w="1425144">
                  <a:extLst>
                    <a:ext uri="{9D8B030D-6E8A-4147-A177-3AD203B41FA5}">
                      <a16:colId xmlns:a16="http://schemas.microsoft.com/office/drawing/2014/main" val="741959309"/>
                    </a:ext>
                  </a:extLst>
                </a:gridCol>
                <a:gridCol w="1413734">
                  <a:extLst>
                    <a:ext uri="{9D8B030D-6E8A-4147-A177-3AD203B41FA5}">
                      <a16:colId xmlns:a16="http://schemas.microsoft.com/office/drawing/2014/main" val="2690645370"/>
                    </a:ext>
                  </a:extLst>
                </a:gridCol>
                <a:gridCol w="1419439">
                  <a:extLst>
                    <a:ext uri="{9D8B030D-6E8A-4147-A177-3AD203B41FA5}">
                      <a16:colId xmlns:a16="http://schemas.microsoft.com/office/drawing/2014/main" val="3769965345"/>
                    </a:ext>
                  </a:extLst>
                </a:gridCol>
                <a:gridCol w="1419439">
                  <a:extLst>
                    <a:ext uri="{9D8B030D-6E8A-4147-A177-3AD203B41FA5}">
                      <a16:colId xmlns:a16="http://schemas.microsoft.com/office/drawing/2014/main" val="2850117588"/>
                    </a:ext>
                  </a:extLst>
                </a:gridCol>
              </a:tblGrid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ES30V-C1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0V-C1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0V-C1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0V-C1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4263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Объем, л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л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л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л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л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345808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Мощность, кВт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4488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нагрева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ч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ч 50 мин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ч 45 мин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ч 30 мин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07209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Артикул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GA04JJE01RU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GA04JME01RU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GA04JKE01RU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GA04JLE01RU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32184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EAN 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6941467346376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6941467346383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6941467346390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6941467346406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68097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Габариты прибора</a:t>
                      </a:r>
                      <a:b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ВхШхГ</a:t>
                      </a: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мм)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450х380х390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637х380х390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937х380х390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1153х380х390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1375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Габариты упаковки</a:t>
                      </a:r>
                      <a:b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ВхШхГ</a:t>
                      </a: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мм)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500х436х436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690х436х436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990х442х442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1205х442х442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76226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нетто, кг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507815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брутто, кг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910503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брутто, м³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0,131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0,193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2771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Загрузка в контейнер, </a:t>
                      </a:r>
                      <a:r>
                        <a:rPr lang="ru-RU" sz="14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493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975521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управления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Механический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extLst>
                  <a:ext uri="{0D108BD9-81ED-4DB2-BD59-A6C34878D82A}">
                    <a16:rowId xmlns:a16="http://schemas.microsoft.com/office/drawing/2014/main" val="2380325432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корпуса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Цилиндрический (круглый)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extLst>
                  <a:ext uri="{0D108BD9-81ED-4DB2-BD59-A6C34878D82A}">
                    <a16:rowId xmlns:a16="http://schemas.microsoft.com/office/drawing/2014/main" val="3540524114"/>
                  </a:ext>
                </a:extLst>
              </a:tr>
              <a:tr h="34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монтажа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Вертикальный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extLst>
                  <a:ext uri="{0D108BD9-81ED-4DB2-BD59-A6C34878D82A}">
                    <a16:rowId xmlns:a16="http://schemas.microsoft.com/office/drawing/2014/main" val="4119183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Комплектация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ShockProof,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редохранительный </a:t>
                      </a: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клапан и крепеж </a:t>
                      </a:r>
                      <a:endParaRPr lang="ru-RU" sz="140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установки в комплекте поставки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00" marR="4800" marT="4800" marB="0" anchor="ctr"/>
                </a:tc>
                <a:extLst>
                  <a:ext uri="{0D108BD9-81ED-4DB2-BD59-A6C34878D82A}">
                    <a16:rowId xmlns:a16="http://schemas.microsoft.com/office/drawing/2014/main" val="352414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3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18745</TotalTime>
  <Words>175</Words>
  <Application>Microsoft Office PowerPoint</Application>
  <PresentationFormat>Широкоэкранный</PresentationFormat>
  <Paragraphs>79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Dmitry Chetvergov</cp:lastModifiedBy>
  <cp:revision>249</cp:revision>
  <dcterms:created xsi:type="dcterms:W3CDTF">2019-03-21T04:42:53Z</dcterms:created>
  <dcterms:modified xsi:type="dcterms:W3CDTF">2024-04-18T16:14:58Z</dcterms:modified>
  <cp:category/>
</cp:coreProperties>
</file>